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837" r:id="rId2"/>
    <p:sldId id="874" r:id="rId3"/>
    <p:sldId id="838" r:id="rId4"/>
    <p:sldId id="839" r:id="rId5"/>
    <p:sldId id="840" r:id="rId6"/>
    <p:sldId id="841" r:id="rId7"/>
    <p:sldId id="873" r:id="rId8"/>
    <p:sldId id="842" r:id="rId9"/>
    <p:sldId id="843" r:id="rId10"/>
    <p:sldId id="844" r:id="rId11"/>
    <p:sldId id="845" r:id="rId12"/>
    <p:sldId id="871" r:id="rId13"/>
    <p:sldId id="846" r:id="rId14"/>
    <p:sldId id="847" r:id="rId15"/>
    <p:sldId id="849" r:id="rId16"/>
    <p:sldId id="850" r:id="rId17"/>
    <p:sldId id="851" r:id="rId18"/>
    <p:sldId id="852" r:id="rId19"/>
    <p:sldId id="853" r:id="rId20"/>
    <p:sldId id="854" r:id="rId21"/>
    <p:sldId id="855" r:id="rId22"/>
    <p:sldId id="856" r:id="rId23"/>
    <p:sldId id="857" r:id="rId24"/>
    <p:sldId id="858" r:id="rId25"/>
    <p:sldId id="861" r:id="rId26"/>
    <p:sldId id="859" r:id="rId27"/>
    <p:sldId id="872" r:id="rId28"/>
    <p:sldId id="862" r:id="rId29"/>
    <p:sldId id="875" r:id="rId30"/>
    <p:sldId id="863" r:id="rId31"/>
    <p:sldId id="864" r:id="rId32"/>
    <p:sldId id="865" r:id="rId33"/>
  </p:sldIdLst>
  <p:sldSz cx="12192000" cy="6858000"/>
  <p:notesSz cx="7010400" cy="92964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114197-BC5A-477C-B1F6-00A72ED53746}">
          <p14:sldIdLst/>
        </p14:section>
        <p14:section name="Student Printouts" id="{56850046-5F3D-4FC5-B8BE-7256082675C0}">
          <p14:sldIdLst>
            <p14:sldId id="837"/>
            <p14:sldId id="874"/>
            <p14:sldId id="838"/>
            <p14:sldId id="839"/>
            <p14:sldId id="840"/>
            <p14:sldId id="841"/>
            <p14:sldId id="873"/>
            <p14:sldId id="842"/>
            <p14:sldId id="843"/>
            <p14:sldId id="844"/>
            <p14:sldId id="845"/>
            <p14:sldId id="871"/>
            <p14:sldId id="846"/>
            <p14:sldId id="847"/>
            <p14:sldId id="849"/>
            <p14:sldId id="850"/>
            <p14:sldId id="851"/>
            <p14:sldId id="852"/>
            <p14:sldId id="853"/>
            <p14:sldId id="854"/>
            <p14:sldId id="855"/>
            <p14:sldId id="856"/>
            <p14:sldId id="857"/>
            <p14:sldId id="858"/>
            <p14:sldId id="861"/>
            <p14:sldId id="859"/>
            <p14:sldId id="872"/>
            <p14:sldId id="862"/>
            <p14:sldId id="875"/>
            <p14:sldId id="863"/>
            <p14:sldId id="864"/>
            <p14:sldId id="865"/>
          </p14:sldIdLst>
        </p14:section>
        <p14:section name="Instructor key" id="{2E49532B-3052-41CB-81DA-0E219255C9D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BAAB88"/>
    <a:srgbClr val="DED6BF"/>
    <a:srgbClr val="87817B"/>
    <a:srgbClr val="A88E7F"/>
    <a:srgbClr val="372218"/>
    <a:srgbClr val="D2E3B7"/>
    <a:srgbClr val="FFFFFF"/>
    <a:srgbClr val="00933E"/>
    <a:srgbClr val="00B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3T01:24:37.72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131 1,'22'170,"-15"692,-62-557,1-162,8 72,41-191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3T01:24:37.72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355 1,'-35'214,"11"-38,8 1,6 59,12 115,-38-235,21-94</inkml:trace>
  <inkml:trace contextRef="#ctx0" brushRef="#br0" timeOffset="1">0 1094,'69'116,"-27"-38,-36-61,2 0,0-1,0 0,2 0,0-1,1-1,0 1,1-2,1 1,0-2,1 0,14 10,-24-21,1-1,-1 0,1 0,-1 0,0-1,1 0,-1 1,0-1,1-1,-1 1,0-1,0 1,0-1,0 0,-1-1,1 1,0-1,-1 0,0 1,1-1,-1-1,1 0,8-6,308-217,-281 196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3T01:28:44.811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5876 222,'-249'-37,"51"1,-341 26,358 12,-2503-1,2452 31,138-13,-130 11,8 7,142-33,0 3,1 2,0 2,-22 8,-105 43,186-58,-1-1,1 2,0-1,1 1,-1 1,1 0,1 0,-1 1,2 0,-1 1,1 0,1 0,-4 4,-111 117,100-106,2 0,1 0,1 2,3 0,0 0,2 1,2 1,1 0,2 0,-1 11,-146 490,145-214,16-203,24 267,38-118,-33-162,0 7,-5 1,-7 1,-1 87,-23 1086,4 731,-28-1762,29 515,44-434,-11-142,26 188,-56-334,4-1,2-1,2 1,3-1,2-1,14 21,78 85,-59-111,2-2,1-1,3-2,1-2,2-2,1-2,1-1,2-3,1-1,0-3,2-2,44 5,63 8,1-5,86 0,59-9,177-12,-191-3,223 1,386-42,-637 11,165-9,40 32,229-6,331 3,-672 14,586 11,-239 48,-374-27,1-10,87-9,1164-17,-1530 1,1-2,-1-3,-1-1,0-3,-1-2,49-15,405-110,-461 123,-1-3,-1 0,-2-3,-1-1,-1-2,43-27,-65 32,-1-1,-1-2,-2 0,-1 0,-1-2,-1 0,0-4,-1-4,-2-1,-2 0,-2-1,-2-1,-1 1,-3-6,7-15,11-75,-7-1,-9-1,-7 1,-9-10,3-43,3-1598,-49 1517,-40-377,33-200,57-950,-27 1593,-12-190,20-6,19 296,-6 57,-2 1,-2 0,-3 0,-3 1,-20-36,19 50,-1 1,-3 0,0 1,-2 1,-2 0,0 1,-24-15,40 31,-311-217,21 76,263 131,-1 1,-1 1,-1 2,-1 1,0 1,-1 1,0 1,-1 2,-26-1,-482-1,338 10,-2815-1,2187 19,-1242-20,2022 3,39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C33D99-3CF8-4B42-B20F-CDCBBA8B000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7078714-9107-4AB9-9A1B-C5E862A2C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4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always like to know the evolutionary neighborhood of microbes.  Ralstonia is a gram-negative beta-proteobacteria rod. It’s a cousin to Burkholderia which is becoming an emerging infectious disease of humans.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A397F0A-2B35-4567-A9A1-8CF7F82610A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9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DB79-C474-44C5-876C-578298B14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F3E538-223B-4F82-8AA2-E8DCEBBC5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94946-858C-4723-A635-A6F5AA9D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5D1C6-066B-4F22-A329-9410F13E7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3F512-C1A2-4976-B5A4-235A6566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7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39CA-2803-48A3-AE41-C4278C2E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06D01-8599-4A80-BC1A-A6A9F9338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83493-5BF5-40D3-AEB4-850383B8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2F00A-2CF7-4768-BCA2-FE3FFDF0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180B4-0185-4CA1-9303-679EFE5D9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4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FEC2C3-8542-468D-856A-CC3C44268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2C0F8-148F-44E8-91E7-2046E39C9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FFF13-AA83-48BC-AE79-FCED1B00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82594-F70A-467A-B555-6603F3B3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70CCB-21AA-4F02-93F5-7BB649EA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4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47AAC-D532-4229-B2EC-775EB8BDC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EB910-729A-44F9-9D5A-015DB20CC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5E8C9-60B9-483E-82C0-78B2D3EA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1E04-D32E-4E58-9B8E-90BD38AFC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2B490-FDBB-4463-A0CA-0058771F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2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810B8-000A-4668-9CBF-018831DC9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48245-7000-4523-8485-AA8D9D89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BF187-ED8B-476A-88DF-AABF7BB3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84988-EF61-4E17-ABA3-B6BA8BB2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2DB06-765C-4FE5-8711-20AD935A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5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167A4-3C9C-4B2A-8348-BA086E33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810D4-15FF-49BA-A8E8-0672FF003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D6441-A51B-487F-9FBD-E4F13A151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2B0BF-849F-482C-B11F-DC06938B6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C3EDC-5ED2-4F4A-B878-DF3B76A1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8E42E-2C03-4D04-B91B-FFAF70BF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3D7E-8788-4CB1-9DED-29694645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45B46-6EC3-468E-A67B-71F3C95C1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D22DB-F328-4838-A519-320136DD5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265C7-37E3-4232-B8DD-866E5F0E5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D6AD6F-B4A2-4B49-B42E-28815838D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DFE2A1-CDF5-483C-8E6E-8207962A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02BCD-C740-4EDE-9C20-849B27AF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86819C-4D25-41E0-A35B-6204CEDB1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4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E49DB-B05B-4108-9CF9-CE97C520E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F3505-D4D2-4074-8120-C9F5222D2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18203-0892-4071-A8A5-29BC35C1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3D0B6-69E1-4431-8190-CEA6583A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8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F80694-A06C-45A9-B7E6-F13F92FB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225E4-AA1E-47C8-8366-726B71DF0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7A3C8-6609-4A23-988F-146797AB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3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C287E-4E69-456C-8C18-43C61F00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40308-61F2-4D95-91B0-A46A15DAE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29345-12F9-4D73-A721-C428DC5B7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80989-3F56-4585-BEC3-F4578895F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F54B0-8CF6-4979-AE7B-4059DF65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8D52-7F16-49C4-BB87-0B42968D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5387-2996-44FE-84D0-6CEE6CB4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D7D75-2310-45E0-BCE1-681FA3D65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501A7-A4AD-48C7-B0AB-77803A9D4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B272E-EF5B-4E3C-8BA8-F8D72E621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7D231-3951-4175-B0A8-FA8E0724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5368D-48FB-488F-B09B-44FEC084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8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AF6A5F-E7AE-4181-B835-CEA41221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57C0A-DD43-48B0-B84D-5BD244A52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A4A4F-5D95-4118-932C-B3A4596A5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4932B-08EA-4D9B-970C-BD018AB8927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A5D5E-AC47-4916-A374-BCD2A8FC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82A24-25B9-4DA5-A5A8-224829293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DDC4E-9476-4DE8-8DBF-AC7C6FA0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0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customXml" Target="../ink/ink2.xml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B2K7H8qKgA&amp;ab_channel=HuitemaLab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4iUZidJd9c&amp;ab_channel=TheTrainingTre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1182-ABDC-4105-A3CA-F462E3527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132" y="-465826"/>
            <a:ext cx="9144000" cy="2387600"/>
          </a:xfrm>
        </p:spPr>
        <p:txBody>
          <a:bodyPr/>
          <a:lstStyle/>
          <a:p>
            <a:r>
              <a:rPr lang="en-US" i="1" dirty="0"/>
              <a:t>Phytophthora </a:t>
            </a:r>
            <a:r>
              <a:rPr lang="en-US" i="1" dirty="0" err="1"/>
              <a:t>infestans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D8AF1-35AF-4076-A724-0336D6A64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13849"/>
            <a:ext cx="9144000" cy="1655762"/>
          </a:xfrm>
        </p:spPr>
        <p:txBody>
          <a:bodyPr/>
          <a:lstStyle/>
          <a:p>
            <a:r>
              <a:rPr lang="en-US" dirty="0"/>
              <a:t>“The plant destroyer”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D7E2C-D871-4F93-85C3-2E49AF71A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58862"/>
          <a:stretch/>
        </p:blipFill>
        <p:spPr>
          <a:xfrm>
            <a:off x="1328468" y="2933824"/>
            <a:ext cx="9238891" cy="18070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C15A6-E34D-4AC0-8FC9-389C273DA64C}"/>
              </a:ext>
            </a:extLst>
          </p:cNvPr>
          <p:cNvSpPr/>
          <p:nvPr/>
        </p:nvSpPr>
        <p:spPr>
          <a:xfrm>
            <a:off x="5671115" y="4806517"/>
            <a:ext cx="4817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https://doi.org/10.1094/PHYTO-01-11-0025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8CE34C-04FD-42FF-A904-51B128BA9787}"/>
              </a:ext>
            </a:extLst>
          </p:cNvPr>
          <p:cNvSpPr/>
          <p:nvPr/>
        </p:nvSpPr>
        <p:spPr>
          <a:xfrm>
            <a:off x="8600536" y="4408098"/>
            <a:ext cx="1828800" cy="33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08C0C-FA6B-481D-AFC1-E75953D4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0" y="5258872"/>
            <a:ext cx="2542657" cy="1599128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F2864DD0-FBE1-4959-B464-A61E5ABC522A}"/>
              </a:ext>
            </a:extLst>
          </p:cNvPr>
          <p:cNvSpPr/>
          <p:nvPr/>
        </p:nvSpPr>
        <p:spPr>
          <a:xfrm rot="20700000">
            <a:off x="2427469" y="5733871"/>
            <a:ext cx="614241" cy="2798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oomycetes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AAB8E98-7139-4C7E-93A6-EA784537491C}"/>
              </a:ext>
            </a:extLst>
          </p:cNvPr>
          <p:cNvSpPr/>
          <p:nvPr/>
        </p:nvSpPr>
        <p:spPr>
          <a:xfrm>
            <a:off x="0" y="6489587"/>
            <a:ext cx="614241" cy="27982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fungi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5B4ED-BBCF-4EE3-90E3-B9F670ED8EBF}"/>
              </a:ext>
            </a:extLst>
          </p:cNvPr>
          <p:cNvSpPr txBox="1"/>
          <p:nvPr/>
        </p:nvSpPr>
        <p:spPr>
          <a:xfrm>
            <a:off x="88400" y="1198445"/>
            <a:ext cx="174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252FA-52DF-4217-9D87-F2408D82D204}"/>
              </a:ext>
            </a:extLst>
          </p:cNvPr>
          <p:cNvSpPr txBox="1"/>
          <p:nvPr/>
        </p:nvSpPr>
        <p:spPr>
          <a:xfrm>
            <a:off x="88400" y="2183134"/>
            <a:ext cx="1509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Promoters/</a:t>
            </a:r>
          </a:p>
          <a:p>
            <a:r>
              <a:rPr lang="en-US" dirty="0"/>
              <a:t>transcription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01592-E592-4185-9267-8462CA9500F8}"/>
              </a:ext>
            </a:extLst>
          </p:cNvPr>
          <p:cNvSpPr txBox="1"/>
          <p:nvPr/>
        </p:nvSpPr>
        <p:spPr>
          <a:xfrm>
            <a:off x="3960094" y="274948"/>
            <a:ext cx="206338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Oomycetes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C87C9-0EAA-45A1-A98A-2EE3E966E23E}"/>
              </a:ext>
            </a:extLst>
          </p:cNvPr>
          <p:cNvSpPr txBox="1"/>
          <p:nvPr/>
        </p:nvSpPr>
        <p:spPr>
          <a:xfrm>
            <a:off x="8128312" y="274948"/>
            <a:ext cx="110575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Fungi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BB2473-A017-4C5B-AE10-5709592DC6BE}"/>
              </a:ext>
            </a:extLst>
          </p:cNvPr>
          <p:cNvCxnSpPr/>
          <p:nvPr/>
        </p:nvCxnSpPr>
        <p:spPr>
          <a:xfrm>
            <a:off x="88400" y="798168"/>
            <a:ext cx="1219472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5E80FB-DD0A-4497-84EA-64F4F8761588}"/>
              </a:ext>
            </a:extLst>
          </p:cNvPr>
          <p:cNvCxnSpPr/>
          <p:nvPr/>
        </p:nvCxnSpPr>
        <p:spPr>
          <a:xfrm>
            <a:off x="128791" y="1998664"/>
            <a:ext cx="1219472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849BAA-446D-4950-BF1D-BA6E646DB3B4}"/>
              </a:ext>
            </a:extLst>
          </p:cNvPr>
          <p:cNvCxnSpPr>
            <a:cxnSpLocks/>
          </p:cNvCxnSpPr>
          <p:nvPr/>
        </p:nvCxnSpPr>
        <p:spPr>
          <a:xfrm>
            <a:off x="2734589" y="274948"/>
            <a:ext cx="0" cy="479668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DCD3F5-5C0F-4FE4-A383-F60B88229DCD}"/>
              </a:ext>
            </a:extLst>
          </p:cNvPr>
          <p:cNvCxnSpPr>
            <a:cxnSpLocks/>
          </p:cNvCxnSpPr>
          <p:nvPr/>
        </p:nvCxnSpPr>
        <p:spPr>
          <a:xfrm>
            <a:off x="7506123" y="305608"/>
            <a:ext cx="0" cy="479668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32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0B3F04-3C1D-427D-B265-0AB7EF683EFD}"/>
              </a:ext>
            </a:extLst>
          </p:cNvPr>
          <p:cNvSpPr txBox="1"/>
          <p:nvPr/>
        </p:nvSpPr>
        <p:spPr>
          <a:xfrm>
            <a:off x="2277374" y="6427113"/>
            <a:ext cx="18678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Kamoun</a:t>
            </a:r>
            <a:r>
              <a:rPr lang="en-US" sz="1100" dirty="0"/>
              <a:t> lab </a:t>
            </a:r>
          </a:p>
          <a:p>
            <a:r>
              <a:rPr lang="en-US" sz="1100" dirty="0"/>
              <a:t>@</a:t>
            </a:r>
            <a:r>
              <a:rPr lang="en-US" sz="1100" dirty="0" err="1"/>
              <a:t>TheSainsburyLaboratory</a:t>
            </a:r>
            <a:endParaRPr lang="en-US" sz="11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0A8AFD-541A-4F18-8983-BDD7690CE642}"/>
              </a:ext>
            </a:extLst>
          </p:cNvPr>
          <p:cNvSpPr txBox="1">
            <a:spLocks/>
          </p:cNvSpPr>
          <p:nvPr/>
        </p:nvSpPr>
        <p:spPr>
          <a:xfrm>
            <a:off x="1366684" y="111253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Bats are not birds.</a:t>
            </a:r>
          </a:p>
          <a:p>
            <a:r>
              <a:rPr lang="en-US" sz="6000" dirty="0"/>
              <a:t>Dolphins are not fish. ….</a:t>
            </a:r>
          </a:p>
        </p:txBody>
      </p:sp>
    </p:spTree>
    <p:extLst>
      <p:ext uri="{BB962C8B-B14F-4D97-AF65-F5344CB8AC3E}">
        <p14:creationId xmlns:p14="http://schemas.microsoft.com/office/powerpoint/2010/main" val="383210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Autofit/>
          </a:bodyPr>
          <a:lstStyle/>
          <a:p>
            <a:r>
              <a:rPr lang="en-US" sz="3600" i="1" dirty="0"/>
              <a:t>Prof. Lowe-Power discusses the Irish Potato famine</a:t>
            </a:r>
            <a:endParaRPr lang="en-US" sz="3600" dirty="0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6A231E2D-3EF7-4E26-B715-72E801B25F7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0F5EE282-FAF4-4BFD-979B-4D007900236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83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1182-ABDC-4105-A3CA-F462E3527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Disease Biology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0DF08B4-D4A8-46E8-AF38-D9F4FAD616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266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Phytophthora sp.</a:t>
            </a:r>
            <a:r>
              <a:rPr lang="en-US" dirty="0"/>
              <a:t>: Important Diseases</a:t>
            </a:r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6A231E2D-3EF7-4E26-B715-72E801B25F7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0F5EE282-FAF4-4BFD-979B-4D007900236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https://www.mdpi.com/ijms/ijms-18-02019/article_deploy/html/images/ijms-18-02019-g001.png">
            <a:extLst>
              <a:ext uri="{FF2B5EF4-FFF2-40B4-BE49-F238E27FC236}">
                <a16:creationId xmlns:a16="http://schemas.microsoft.com/office/drawing/2014/main" id="{BE4D7EFD-1374-4F2F-9D74-6BE357DD1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62081" r="35573" b="6325"/>
          <a:stretch/>
        </p:blipFill>
        <p:spPr bwMode="auto">
          <a:xfrm>
            <a:off x="3088872" y="1627641"/>
            <a:ext cx="811674" cy="14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mdpi.com/ijms/ijms-18-02019/article_deploy/html/images/ijms-18-02019-g001.png">
            <a:extLst>
              <a:ext uri="{FF2B5EF4-FFF2-40B4-BE49-F238E27FC236}">
                <a16:creationId xmlns:a16="http://schemas.microsoft.com/office/drawing/2014/main" id="{139F155C-2C07-4E7D-9516-F646913B2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7" t="66557" r="25756" b="6325"/>
          <a:stretch/>
        </p:blipFill>
        <p:spPr bwMode="auto">
          <a:xfrm>
            <a:off x="2496249" y="1627641"/>
            <a:ext cx="592623" cy="152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DA8775-9221-4062-B7D8-3FD42997AF25}"/>
              </a:ext>
            </a:extLst>
          </p:cNvPr>
          <p:cNvGrpSpPr/>
          <p:nvPr/>
        </p:nvGrpSpPr>
        <p:grpSpPr>
          <a:xfrm>
            <a:off x="3900546" y="1769513"/>
            <a:ext cx="919677" cy="1271612"/>
            <a:chOff x="3020651" y="1941770"/>
            <a:chExt cx="919677" cy="1271612"/>
          </a:xfrm>
        </p:grpSpPr>
        <p:pic>
          <p:nvPicPr>
            <p:cNvPr id="18" name="Picture 2" descr="https://www.mdpi.com/ijms/ijms-18-02019/article_deploy/html/images/ijms-18-02019-g001.png">
              <a:extLst>
                <a:ext uri="{FF2B5EF4-FFF2-40B4-BE49-F238E27FC236}">
                  <a16:creationId xmlns:a16="http://schemas.microsoft.com/office/drawing/2014/main" id="{11AC8238-7FE8-47BE-A5BF-A4107A0B6D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3" t="63298" r="66005" b="6814"/>
            <a:stretch/>
          </p:blipFill>
          <p:spPr bwMode="auto">
            <a:xfrm>
              <a:off x="3044029" y="1941770"/>
              <a:ext cx="896299" cy="1271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CBB304E-7681-4126-81F4-AF3E4F69765E}"/>
                </a:ext>
              </a:extLst>
            </p:cNvPr>
            <p:cNvSpPr/>
            <p:nvPr/>
          </p:nvSpPr>
          <p:spPr>
            <a:xfrm>
              <a:off x="3020651" y="2372264"/>
              <a:ext cx="119364" cy="103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A570630-3D6A-4535-8C73-CF1D1832058A}"/>
              </a:ext>
            </a:extLst>
          </p:cNvPr>
          <p:cNvGrpSpPr/>
          <p:nvPr/>
        </p:nvGrpSpPr>
        <p:grpSpPr>
          <a:xfrm>
            <a:off x="996313" y="1761554"/>
            <a:ext cx="1596388" cy="1190343"/>
            <a:chOff x="116418" y="1933811"/>
            <a:chExt cx="1596388" cy="1190343"/>
          </a:xfrm>
        </p:grpSpPr>
        <p:pic>
          <p:nvPicPr>
            <p:cNvPr id="17" name="Picture 2" descr="https://www.mdpi.com/ijms/ijms-18-02019/article_deploy/html/images/ijms-18-02019-g001.png">
              <a:extLst>
                <a:ext uri="{FF2B5EF4-FFF2-40B4-BE49-F238E27FC236}">
                  <a16:creationId xmlns:a16="http://schemas.microsoft.com/office/drawing/2014/main" id="{2D2B4768-EBA3-4038-A640-D2008D93A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18" t="71725" r="-391" b="5564"/>
            <a:stretch/>
          </p:blipFill>
          <p:spPr bwMode="auto">
            <a:xfrm>
              <a:off x="116418" y="1941770"/>
              <a:ext cx="1596388" cy="1182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78F4D3-0CCD-45C9-A417-87FD22E09486}"/>
                </a:ext>
              </a:extLst>
            </p:cNvPr>
            <p:cNvSpPr/>
            <p:nvPr/>
          </p:nvSpPr>
          <p:spPr>
            <a:xfrm>
              <a:off x="804681" y="1933811"/>
              <a:ext cx="472028" cy="26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Sudden Oak Death | National Invasive Species Information Center">
            <a:extLst>
              <a:ext uri="{FF2B5EF4-FFF2-40B4-BE49-F238E27FC236}">
                <a16:creationId xmlns:a16="http://schemas.microsoft.com/office/drawing/2014/main" id="{001AC50B-4416-4F36-B2CA-7EE66A10B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4286">
                        <a14:foregroundMark x1="12063" y1="56957" x2="8889" y2="48261"/>
                        <a14:foregroundMark x1="87302" y1="46087" x2="90476" y2="42174"/>
                        <a14:foregroundMark x1="92063" y1="41739" x2="94603" y2="41739"/>
                        <a14:foregroundMark x1="9841" y1="56087" x2="2222" y2="5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34" y="1826495"/>
            <a:ext cx="2245258" cy="16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sierraclub.org/sites/www.sierraclub.org/files/styles/flexslider_full/public/sierra/articles/big/SIERRA-IMG_9126-WB.jpg?itok=T2njSXdp">
            <a:extLst>
              <a:ext uri="{FF2B5EF4-FFF2-40B4-BE49-F238E27FC236}">
                <a16:creationId xmlns:a16="http://schemas.microsoft.com/office/drawing/2014/main" id="{7575F455-4414-48C2-8A31-1399E8260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8" b="98750" l="9883" r="94668">
                        <a14:foregroundMark x1="74902" y1="87292" x2="69571" y2="94167"/>
                        <a14:foregroundMark x1="69571" y1="94167" x2="33810" y2="96875"/>
                        <a14:foregroundMark x1="33810" y1="96875" x2="28218" y2="88125"/>
                        <a14:foregroundMark x1="28218" y1="88125" x2="39272" y2="48750"/>
                        <a14:foregroundMark x1="39272" y1="48750" x2="38752" y2="10625"/>
                        <a14:foregroundMark x1="38752" y1="10625" x2="43563" y2="833"/>
                        <a14:foregroundMark x1="43563" y1="833" x2="76073" y2="10208"/>
                        <a14:foregroundMark x1="76073" y1="10208" x2="83355" y2="7292"/>
                        <a14:foregroundMark x1="83355" y1="7292" x2="78283" y2="68542"/>
                        <a14:foregroundMark x1="79194" y1="97500" x2="94018" y2="5208"/>
                        <a14:foregroundMark x1="94018" y1="5208" x2="87516" y2="2500"/>
                        <a14:foregroundMark x1="87516" y1="2500" x2="39922" y2="2083"/>
                        <a14:foregroundMark x1="80754" y1="97917" x2="26008" y2="98750"/>
                        <a14:foregroundMark x1="25382" y1="95240" x2="25228" y2="94375"/>
                        <a14:foregroundMark x1="26008" y1="98750" x2="25850" y2="97862"/>
                        <a14:foregroundMark x1="34720" y1="28125" x2="30819" y2="56042"/>
                        <a14:foregroundMark x1="30819" y1="56042" x2="31339" y2="61250"/>
                        <a14:foregroundMark x1="87386" y1="56458" x2="89857" y2="35208"/>
                        <a14:foregroundMark x1="89857" y1="35208" x2="93238" y2="25625"/>
                        <a14:foregroundMark x1="93922" y1="13469" x2="94668" y2="208"/>
                        <a14:foregroundMark x1="93238" y1="25625" x2="93876" y2="14283"/>
                        <a14:foregroundMark x1="83485" y1="80000" x2="83485" y2="80000"/>
                        <a14:foregroundMark x1="85566" y1="70208" x2="82575" y2="81458"/>
                        <a14:foregroundMark x1="82575" y1="81458" x2="82445" y2="85833"/>
                        <a14:backgroundMark x1="35761" y1="4375" x2="22627" y2="67083"/>
                        <a14:backgroundMark x1="88296" y1="60208" x2="88296" y2="60208"/>
                        <a14:backgroundMark x1="84005" y1="85833" x2="85826" y2="75208"/>
                        <a14:backgroundMark x1="85826" y1="75208" x2="88036" y2="70208"/>
                        <a14:backgroundMark x1="92328" y1="33542" x2="95839" y2="12500"/>
                        <a14:backgroundMark x1="95839" y1="12500" x2="97919" y2="22708"/>
                        <a14:backgroundMark x1="97919" y1="22708" x2="98049" y2="27917"/>
                        <a14:backgroundMark x1="23537" y1="93750" x2="21456" y2="99792"/>
                        <a14:backgroundMark x1="23927" y1="94792" x2="23407" y2="99792"/>
                        <a14:backgroundMark x1="34980" y1="18958" x2="31990" y2="2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23" y="1924026"/>
            <a:ext cx="2022057" cy="12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8857D2-0DB7-46DE-8112-3C56D22A3D1D}"/>
              </a:ext>
            </a:extLst>
          </p:cNvPr>
          <p:cNvSpPr/>
          <p:nvPr/>
        </p:nvSpPr>
        <p:spPr>
          <a:xfrm>
            <a:off x="6420928" y="6527087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https://www.latimes.com/science/sciencenow/la-sci-sn-sudden-oak-death-unstoppable-20160430-story.html</a:t>
            </a:r>
          </a:p>
        </p:txBody>
      </p:sp>
      <p:pic>
        <p:nvPicPr>
          <p:cNvPr id="9" name="Picture 12" descr="A forest infected with the &quot;sudden oak death&quot; pathogen in Brookings, Ore. The disease has already killed millions of trees along coastal regions from Big Sur, Calif., to portions of Oregon.">
            <a:extLst>
              <a:ext uri="{FF2B5EF4-FFF2-40B4-BE49-F238E27FC236}">
                <a16:creationId xmlns:a16="http://schemas.microsoft.com/office/drawing/2014/main" id="{E762F9CD-E2B8-4F0D-8D7D-0C4AB48D8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17080" r="23022" b="14331"/>
          <a:stretch/>
        </p:blipFill>
        <p:spPr bwMode="auto">
          <a:xfrm>
            <a:off x="8156783" y="4463374"/>
            <a:ext cx="2411418" cy="182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ate Blight | Miller Research LLC">
            <a:extLst>
              <a:ext uri="{FF2B5EF4-FFF2-40B4-BE49-F238E27FC236}">
                <a16:creationId xmlns:a16="http://schemas.microsoft.com/office/drawing/2014/main" id="{E56CCB38-5208-4250-AA6F-336B8B2F2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4012" b="20126"/>
          <a:stretch/>
        </p:blipFill>
        <p:spPr bwMode="auto">
          <a:xfrm>
            <a:off x="1454166" y="3951224"/>
            <a:ext cx="3269411" cy="24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55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https://ars.els-cdn.com/content/image/1-s2.0-S1369527416301345-gr1.jpg">
            <a:extLst>
              <a:ext uri="{FF2B5EF4-FFF2-40B4-BE49-F238E27FC236}">
                <a16:creationId xmlns:a16="http://schemas.microsoft.com/office/drawing/2014/main" id="{2DA2CA37-A106-46D1-A7BF-1E95A59CE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1147" r="48587" b="85950"/>
          <a:stretch/>
        </p:blipFill>
        <p:spPr bwMode="auto">
          <a:xfrm>
            <a:off x="2561010" y="1393496"/>
            <a:ext cx="3950994" cy="15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image">
            <a:extLst>
              <a:ext uri="{FF2B5EF4-FFF2-40B4-BE49-F238E27FC236}">
                <a16:creationId xmlns:a16="http://schemas.microsoft.com/office/drawing/2014/main" id="{FC0A3148-CCEA-485C-B393-A3DC6E6CE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6" t="80881" b="10608"/>
          <a:stretch/>
        </p:blipFill>
        <p:spPr bwMode="auto">
          <a:xfrm rot="10800000">
            <a:off x="8536095" y="2879535"/>
            <a:ext cx="2079169" cy="12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FF19A361-1FE6-4C85-95DC-106BDD00E039}"/>
              </a:ext>
            </a:extLst>
          </p:cNvPr>
          <p:cNvSpPr/>
          <p:nvPr/>
        </p:nvSpPr>
        <p:spPr>
          <a:xfrm>
            <a:off x="9716858" y="2599228"/>
            <a:ext cx="473405" cy="275145"/>
          </a:xfrm>
          <a:prstGeom prst="ellipse">
            <a:avLst/>
          </a:prstGeom>
          <a:gradFill flip="none" rotWithShape="1">
            <a:gsLst>
              <a:gs pos="0">
                <a:srgbClr val="DED6BF"/>
              </a:gs>
              <a:gs pos="97000">
                <a:srgbClr val="BAAB88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878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B52EDB-D761-4CF9-A162-EFE957BB113B}"/>
              </a:ext>
            </a:extLst>
          </p:cNvPr>
          <p:cNvSpPr/>
          <p:nvPr/>
        </p:nvSpPr>
        <p:spPr>
          <a:xfrm>
            <a:off x="6780082" y="7004372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https://nph.onlinelibrary.wiley.com/doi/full/10.1111/nph.16650</a:t>
            </a:r>
          </a:p>
        </p:txBody>
      </p: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A9CB5209-07CD-4444-A764-38CCB9AC1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6" t="80881" b="10608"/>
          <a:stretch/>
        </p:blipFill>
        <p:spPr bwMode="auto">
          <a:xfrm rot="10800000">
            <a:off x="6520426" y="2882975"/>
            <a:ext cx="2079169" cy="12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DFF9F956-10C0-4934-9C84-DE6669E45C71}"/>
              </a:ext>
            </a:extLst>
          </p:cNvPr>
          <p:cNvSpPr txBox="1">
            <a:spLocks/>
          </p:cNvSpPr>
          <p:nvPr/>
        </p:nvSpPr>
        <p:spPr>
          <a:xfrm>
            <a:off x="80193" y="67052"/>
            <a:ext cx="10515600" cy="7530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/>
              <a:t>Phytophthora sp.</a:t>
            </a:r>
            <a:r>
              <a:rPr lang="en-US" sz="3600" dirty="0"/>
              <a:t>: Germination</a:t>
            </a:r>
          </a:p>
        </p:txBody>
      </p:sp>
      <p:pic>
        <p:nvPicPr>
          <p:cNvPr id="44" name="Picture 4" descr="image">
            <a:extLst>
              <a:ext uri="{FF2B5EF4-FFF2-40B4-BE49-F238E27FC236}">
                <a16:creationId xmlns:a16="http://schemas.microsoft.com/office/drawing/2014/main" id="{6830CD4C-ECA3-4251-92EF-EA34101D7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6" t="80881" b="10608"/>
          <a:stretch/>
        </p:blipFill>
        <p:spPr bwMode="auto">
          <a:xfrm rot="10800000">
            <a:off x="4473007" y="2882976"/>
            <a:ext cx="2079169" cy="12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s://upload.wikimedia.org/wikipedia/commons/thumb/c/ca/Zoosporo_saprolegnia.svg/800px-Zoosporo_saprolegnia.svg.png">
            <a:extLst>
              <a:ext uri="{FF2B5EF4-FFF2-40B4-BE49-F238E27FC236}">
                <a16:creationId xmlns:a16="http://schemas.microsoft.com/office/drawing/2014/main" id="{5B752B9E-E147-43C1-9A71-5B4C5DCE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0000" flipV="1">
            <a:off x="7065081" y="1976449"/>
            <a:ext cx="1244328" cy="15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">
            <a:extLst>
              <a:ext uri="{FF2B5EF4-FFF2-40B4-BE49-F238E27FC236}">
                <a16:creationId xmlns:a16="http://schemas.microsoft.com/office/drawing/2014/main" id="{6EE16D0B-E263-4DED-9D78-720EBD5DD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6" t="80881" b="10608"/>
          <a:stretch/>
        </p:blipFill>
        <p:spPr bwMode="auto">
          <a:xfrm rot="10800000">
            <a:off x="2425588" y="2879534"/>
            <a:ext cx="2079169" cy="12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61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9D8AD7B4-79B6-432E-B00B-1289F7C03470}"/>
              </a:ext>
            </a:extLst>
          </p:cNvPr>
          <p:cNvGrpSpPr/>
          <p:nvPr/>
        </p:nvGrpSpPr>
        <p:grpSpPr>
          <a:xfrm>
            <a:off x="5980457" y="1047654"/>
            <a:ext cx="5447268" cy="5612206"/>
            <a:chOff x="6178865" y="693693"/>
            <a:chExt cx="5447268" cy="56122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756FF63-8951-47ED-B82D-44B3B3D2ED9B}"/>
                </a:ext>
              </a:extLst>
            </p:cNvPr>
            <p:cNvGrpSpPr/>
            <p:nvPr/>
          </p:nvGrpSpPr>
          <p:grpSpPr>
            <a:xfrm>
              <a:off x="6178865" y="693693"/>
              <a:ext cx="5447268" cy="5612206"/>
              <a:chOff x="7717631" y="845344"/>
              <a:chExt cx="2588597" cy="266697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95D0E25-EF1A-4BC2-A70B-63AE03C373AA}"/>
                  </a:ext>
                </a:extLst>
              </p:cNvPr>
              <p:cNvGrpSpPr/>
              <p:nvPr/>
            </p:nvGrpSpPr>
            <p:grpSpPr>
              <a:xfrm>
                <a:off x="7717631" y="845344"/>
                <a:ext cx="2588597" cy="2666977"/>
                <a:chOff x="7717631" y="845344"/>
                <a:chExt cx="2588597" cy="266697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06A7D8C-005A-46E5-BA17-4D4EFA9468D6}"/>
                    </a:ext>
                  </a:extLst>
                </p:cNvPr>
                <p:cNvGrpSpPr/>
                <p:nvPr/>
              </p:nvGrpSpPr>
              <p:grpSpPr>
                <a:xfrm>
                  <a:off x="7758113" y="999858"/>
                  <a:ext cx="2548115" cy="2512463"/>
                  <a:chOff x="7758113" y="999858"/>
                  <a:chExt cx="2548115" cy="2512463"/>
                </a:xfrm>
              </p:grpSpPr>
              <p:pic>
                <p:nvPicPr>
                  <p:cNvPr id="3076" name="Picture 4" descr="image">
                    <a:extLst>
                      <a:ext uri="{FF2B5EF4-FFF2-40B4-BE49-F238E27FC236}">
                        <a16:creationId xmlns:a16="http://schemas.microsoft.com/office/drawing/2014/main" id="{892DD396-7C86-4DAC-8C3F-0E5731380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968" t="15556" r="23863" b="47808"/>
                  <a:stretch/>
                </p:blipFill>
                <p:spPr bwMode="auto">
                  <a:xfrm>
                    <a:off x="7776673" y="999858"/>
                    <a:ext cx="2529555" cy="25124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8E448421-FF5F-42A9-B970-4F8BE2685371}"/>
                      </a:ext>
                    </a:extLst>
                  </p:cNvPr>
                  <p:cNvGrpSpPr/>
                  <p:nvPr/>
                </p:nvGrpSpPr>
                <p:grpSpPr>
                  <a:xfrm>
                    <a:off x="7758113" y="1244409"/>
                    <a:ext cx="951239" cy="622296"/>
                    <a:chOff x="7758113" y="1244409"/>
                    <a:chExt cx="951239" cy="622296"/>
                  </a:xfrm>
                </p:grpSpPr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5011531F-7562-4F05-ACD6-A04549C7A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8113" y="1246141"/>
                      <a:ext cx="912018" cy="6005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D273D3DE-8BFC-46A1-8A38-2FF1A528908E}"/>
                        </a:ext>
                      </a:extLst>
                    </p:cNvPr>
                    <p:cNvSpPr/>
                    <p:nvPr/>
                  </p:nvSpPr>
                  <p:spPr>
                    <a:xfrm rot="287952">
                      <a:off x="7924170" y="1244409"/>
                      <a:ext cx="785182" cy="5374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89496AC0-79B7-4229-A706-B23625B19BAF}"/>
                        </a:ext>
                      </a:extLst>
                    </p:cNvPr>
                    <p:cNvSpPr/>
                    <p:nvPr/>
                  </p:nvSpPr>
                  <p:spPr>
                    <a:xfrm rot="287952">
                      <a:off x="7895813" y="1704281"/>
                      <a:ext cx="260123" cy="1624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8E3E49F-DFC9-4B87-8E75-5C38BC7DD460}"/>
                    </a:ext>
                  </a:extLst>
                </p:cNvPr>
                <p:cNvSpPr/>
                <p:nvPr/>
              </p:nvSpPr>
              <p:spPr>
                <a:xfrm>
                  <a:off x="7717631" y="845344"/>
                  <a:ext cx="1054894" cy="464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21" name="Picture 4" descr="image">
                <a:extLst>
                  <a:ext uri="{FF2B5EF4-FFF2-40B4-BE49-F238E27FC236}">
                    <a16:creationId xmlns:a16="http://schemas.microsoft.com/office/drawing/2014/main" id="{3B63C5E2-7FAD-4311-A7C6-C6E9D7586F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146" t="80881" r="332" b="10608"/>
              <a:stretch/>
            </p:blipFill>
            <p:spPr bwMode="auto">
              <a:xfrm rot="10800000" flipH="1">
                <a:off x="7738817" y="1261464"/>
                <a:ext cx="964896" cy="600518"/>
              </a:xfrm>
              <a:prstGeom prst="roundRect">
                <a:avLst>
                  <a:gd name="adj" fmla="val 24994"/>
                </a:avLst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E717A4-274F-4828-92F5-755E242B231C}"/>
                </a:ext>
              </a:extLst>
            </p:cNvPr>
            <p:cNvSpPr/>
            <p:nvPr/>
          </p:nvSpPr>
          <p:spPr>
            <a:xfrm>
              <a:off x="9684773" y="2321966"/>
              <a:ext cx="304801" cy="213710"/>
            </a:xfrm>
            <a:prstGeom prst="rect">
              <a:avLst/>
            </a:prstGeom>
            <a:solidFill>
              <a:srgbClr val="D2E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4FD8AF2-0EA5-415A-932D-E9B69F74CC4D}"/>
                </a:ext>
              </a:extLst>
            </p:cNvPr>
            <p:cNvSpPr/>
            <p:nvPr/>
          </p:nvSpPr>
          <p:spPr>
            <a:xfrm>
              <a:off x="10098393" y="1042102"/>
              <a:ext cx="527121" cy="317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67E9D7-F09F-4A4E-A103-A0D34313D0A8}"/>
              </a:ext>
            </a:extLst>
          </p:cNvPr>
          <p:cNvGrpSpPr/>
          <p:nvPr/>
        </p:nvGrpSpPr>
        <p:grpSpPr>
          <a:xfrm flipH="1">
            <a:off x="3850356" y="1250605"/>
            <a:ext cx="2229960" cy="1874046"/>
            <a:chOff x="3866043" y="876732"/>
            <a:chExt cx="2229960" cy="18740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ECCB19-44B9-4020-8A53-BE3E083AC1A9}"/>
                </a:ext>
              </a:extLst>
            </p:cNvPr>
            <p:cNvGrpSpPr/>
            <p:nvPr/>
          </p:nvGrpSpPr>
          <p:grpSpPr>
            <a:xfrm>
              <a:off x="3866043" y="876732"/>
              <a:ext cx="2229960" cy="1874046"/>
              <a:chOff x="7579080" y="1923690"/>
              <a:chExt cx="1211237" cy="1017917"/>
            </a:xfrm>
          </p:grpSpPr>
          <p:pic>
            <p:nvPicPr>
              <p:cNvPr id="5" name="Picture 4" descr="image">
                <a:extLst>
                  <a:ext uri="{FF2B5EF4-FFF2-40B4-BE49-F238E27FC236}">
                    <a16:creationId xmlns:a16="http://schemas.microsoft.com/office/drawing/2014/main" id="{5059536F-C0FF-4A90-BF1A-441671FA5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" t="13957" r="79050" b="71200"/>
              <a:stretch/>
            </p:blipFill>
            <p:spPr bwMode="auto">
              <a:xfrm>
                <a:off x="7579080" y="1923690"/>
                <a:ext cx="1211237" cy="1017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A467285-FEB5-4807-8DB4-C03670C21D9B}"/>
                  </a:ext>
                </a:extLst>
              </p:cNvPr>
              <p:cNvSpPr/>
              <p:nvPr/>
            </p:nvSpPr>
            <p:spPr>
              <a:xfrm>
                <a:off x="7996688" y="2475781"/>
                <a:ext cx="353683" cy="293298"/>
              </a:xfrm>
              <a:prstGeom prst="rect">
                <a:avLst/>
              </a:prstGeom>
              <a:solidFill>
                <a:srgbClr val="D2E3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CC99E4-5C09-4823-9CFC-C00B6923524D}"/>
                  </a:ext>
                </a:extLst>
              </p:cNvPr>
              <p:cNvSpPr/>
              <p:nvPr/>
            </p:nvSpPr>
            <p:spPr>
              <a:xfrm>
                <a:off x="8052758" y="2415393"/>
                <a:ext cx="353683" cy="293298"/>
              </a:xfrm>
              <a:prstGeom prst="rect">
                <a:avLst/>
              </a:prstGeom>
              <a:solidFill>
                <a:srgbClr val="D2E3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9812BC-F187-406D-B7C0-F71E003FF053}"/>
                </a:ext>
              </a:extLst>
            </p:cNvPr>
            <p:cNvSpPr/>
            <p:nvPr/>
          </p:nvSpPr>
          <p:spPr>
            <a:xfrm>
              <a:off x="4227871" y="900112"/>
              <a:ext cx="651151" cy="316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C1225A-1B96-4680-8EF5-563D610DB2C5}"/>
                </a:ext>
              </a:extLst>
            </p:cNvPr>
            <p:cNvSpPr/>
            <p:nvPr/>
          </p:nvSpPr>
          <p:spPr>
            <a:xfrm>
              <a:off x="5188287" y="1073966"/>
              <a:ext cx="651151" cy="316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B29177-B399-4F9D-A981-C91A11AA0C94}"/>
                </a:ext>
              </a:extLst>
            </p:cNvPr>
            <p:cNvSpPr/>
            <p:nvPr/>
          </p:nvSpPr>
          <p:spPr>
            <a:xfrm>
              <a:off x="5280444" y="1291446"/>
              <a:ext cx="473405" cy="275145"/>
            </a:xfrm>
            <a:prstGeom prst="ellipse">
              <a:avLst/>
            </a:prstGeom>
            <a:gradFill flip="none" rotWithShape="1">
              <a:gsLst>
                <a:gs pos="0">
                  <a:srgbClr val="DED6BF"/>
                </a:gs>
                <a:gs pos="97000">
                  <a:srgbClr val="BAAB88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8781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DB52EDB-D761-4CF9-A162-EFE957BB113B}"/>
              </a:ext>
            </a:extLst>
          </p:cNvPr>
          <p:cNvSpPr/>
          <p:nvPr/>
        </p:nvSpPr>
        <p:spPr>
          <a:xfrm>
            <a:off x="6280187" y="665850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https://nph.onlinelibrary.wiley.com/doi/full/10.1111/nph.16650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85286A-FD3D-408B-AA36-7746C74DD871}"/>
              </a:ext>
            </a:extLst>
          </p:cNvPr>
          <p:cNvGrpSpPr/>
          <p:nvPr/>
        </p:nvGrpSpPr>
        <p:grpSpPr>
          <a:xfrm>
            <a:off x="1783641" y="1589285"/>
            <a:ext cx="2079169" cy="1536272"/>
            <a:chOff x="1766109" y="1259412"/>
            <a:chExt cx="2079169" cy="1536272"/>
          </a:xfrm>
        </p:grpSpPr>
        <p:pic>
          <p:nvPicPr>
            <p:cNvPr id="9" name="Picture 4" descr="image">
              <a:extLst>
                <a:ext uri="{FF2B5EF4-FFF2-40B4-BE49-F238E27FC236}">
                  <a16:creationId xmlns:a16="http://schemas.microsoft.com/office/drawing/2014/main" id="{A9CB5209-07CD-4444-A764-38CCB9AC1D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46" t="80881" b="10608"/>
            <a:stretch/>
          </p:blipFill>
          <p:spPr bwMode="auto">
            <a:xfrm rot="10800000">
              <a:off x="1766109" y="1530624"/>
              <a:ext cx="2079169" cy="1265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0992BDC-80EB-4203-B99B-9AF1D4D05588}"/>
                </a:ext>
              </a:extLst>
            </p:cNvPr>
            <p:cNvSpPr/>
            <p:nvPr/>
          </p:nvSpPr>
          <p:spPr>
            <a:xfrm>
              <a:off x="2046662" y="1259412"/>
              <a:ext cx="473405" cy="275145"/>
            </a:xfrm>
            <a:prstGeom prst="ellipse">
              <a:avLst/>
            </a:prstGeom>
            <a:gradFill flip="none" rotWithShape="1">
              <a:gsLst>
                <a:gs pos="0">
                  <a:srgbClr val="DED6BF"/>
                </a:gs>
                <a:gs pos="97000">
                  <a:srgbClr val="BAAB88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8781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19130B63-EE0D-4D3F-82E3-F70EA54B931C}"/>
              </a:ext>
            </a:extLst>
          </p:cNvPr>
          <p:cNvSpPr/>
          <p:nvPr/>
        </p:nvSpPr>
        <p:spPr>
          <a:xfrm>
            <a:off x="10954320" y="1744796"/>
            <a:ext cx="473405" cy="275145"/>
          </a:xfrm>
          <a:prstGeom prst="ellipse">
            <a:avLst/>
          </a:prstGeom>
          <a:gradFill flip="none" rotWithShape="1">
            <a:gsLst>
              <a:gs pos="0">
                <a:srgbClr val="DED6BF"/>
              </a:gs>
              <a:gs pos="97000">
                <a:srgbClr val="BAAB88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878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2268D-3710-4DCE-9013-4B42BCD4478C}"/>
              </a:ext>
            </a:extLst>
          </p:cNvPr>
          <p:cNvSpPr txBox="1"/>
          <p:nvPr/>
        </p:nvSpPr>
        <p:spPr>
          <a:xfrm>
            <a:off x="1184985" y="807376"/>
            <a:ext cx="1533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Zoospore</a:t>
            </a:r>
          </a:p>
          <a:p>
            <a:r>
              <a:rPr lang="en-US" sz="2400" dirty="0"/>
              <a:t>Cyst 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DFF9F956-10C0-4934-9C84-DE6669E45C71}"/>
              </a:ext>
            </a:extLst>
          </p:cNvPr>
          <p:cNvSpPr txBox="1">
            <a:spLocks/>
          </p:cNvSpPr>
          <p:nvPr/>
        </p:nvSpPr>
        <p:spPr>
          <a:xfrm>
            <a:off x="135112" y="47302"/>
            <a:ext cx="10515600" cy="7530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/>
              <a:t>Phytophthora sp.</a:t>
            </a:r>
            <a:r>
              <a:rPr lang="en-US" sz="3600" dirty="0"/>
              <a:t>: Infection process</a:t>
            </a:r>
          </a:p>
        </p:txBody>
      </p:sp>
    </p:spTree>
    <p:extLst>
      <p:ext uri="{BB962C8B-B14F-4D97-AF65-F5344CB8AC3E}">
        <p14:creationId xmlns:p14="http://schemas.microsoft.com/office/powerpoint/2010/main" val="1109469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BC3805A-5543-4B37-A662-82A6BE1BF062}"/>
              </a:ext>
            </a:extLst>
          </p:cNvPr>
          <p:cNvGrpSpPr/>
          <p:nvPr/>
        </p:nvGrpSpPr>
        <p:grpSpPr>
          <a:xfrm>
            <a:off x="3781120" y="294199"/>
            <a:ext cx="7114868" cy="6521962"/>
            <a:chOff x="3781120" y="294199"/>
            <a:chExt cx="7114868" cy="65219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EBB7B2-7272-4AC5-8188-055CE00773D3}"/>
                </a:ext>
              </a:extLst>
            </p:cNvPr>
            <p:cNvGrpSpPr/>
            <p:nvPr/>
          </p:nvGrpSpPr>
          <p:grpSpPr>
            <a:xfrm>
              <a:off x="3781120" y="294199"/>
              <a:ext cx="7114868" cy="6521962"/>
              <a:chOff x="2265106" y="294199"/>
              <a:chExt cx="7114868" cy="6521962"/>
            </a:xfrm>
          </p:grpSpPr>
          <p:pic>
            <p:nvPicPr>
              <p:cNvPr id="7170" name="Picture 2" descr="Figure 1">
                <a:extLst>
                  <a:ext uri="{FF2B5EF4-FFF2-40B4-BE49-F238E27FC236}">
                    <a16:creationId xmlns:a16="http://schemas.microsoft.com/office/drawing/2014/main" id="{09840334-1A49-44BF-B6D0-774C2B481A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5106" y="294199"/>
                <a:ext cx="7114868" cy="652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4E5564-D414-4415-9734-5099FE639565}"/>
                  </a:ext>
                </a:extLst>
              </p:cNvPr>
              <p:cNvSpPr/>
              <p:nvPr/>
            </p:nvSpPr>
            <p:spPr>
              <a:xfrm>
                <a:off x="7285703" y="1033620"/>
                <a:ext cx="1396181" cy="639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EAA48A3-F13E-4A90-B8A1-F8D21F95D5C4}"/>
                  </a:ext>
                </a:extLst>
              </p:cNvPr>
              <p:cNvSpPr/>
              <p:nvPr/>
            </p:nvSpPr>
            <p:spPr>
              <a:xfrm>
                <a:off x="5260258" y="1251623"/>
                <a:ext cx="2620296" cy="7530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EE8BD9-AEFA-47C7-BC54-981C1924042B}"/>
                  </a:ext>
                </a:extLst>
              </p:cNvPr>
              <p:cNvSpPr/>
              <p:nvPr/>
            </p:nvSpPr>
            <p:spPr>
              <a:xfrm>
                <a:off x="7880553" y="1071876"/>
                <a:ext cx="1396181" cy="639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9B8C071-46D1-44C7-9941-0D7579A45A6F}"/>
                  </a:ext>
                </a:extLst>
              </p:cNvPr>
              <p:cNvSpPr/>
              <p:nvPr/>
            </p:nvSpPr>
            <p:spPr>
              <a:xfrm>
                <a:off x="4648200" y="1504335"/>
                <a:ext cx="1324513" cy="5449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355737-82E4-48A8-8CB6-2778870D634C}"/>
                </a:ext>
              </a:extLst>
            </p:cNvPr>
            <p:cNvGrpSpPr/>
            <p:nvPr/>
          </p:nvGrpSpPr>
          <p:grpSpPr>
            <a:xfrm>
              <a:off x="4424496" y="952341"/>
              <a:ext cx="2351776" cy="5250100"/>
              <a:chOff x="4424496" y="952341"/>
              <a:chExt cx="2351776" cy="52501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DD9C77-A918-429A-ADA9-18049519FB6A}"/>
                  </a:ext>
                </a:extLst>
              </p:cNvPr>
              <p:cNvSpPr/>
              <p:nvPr/>
            </p:nvSpPr>
            <p:spPr>
              <a:xfrm>
                <a:off x="4424496" y="5657518"/>
                <a:ext cx="2351776" cy="5449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3AA771-A80A-433C-8FB2-985BFEF1B6E7}"/>
                  </a:ext>
                </a:extLst>
              </p:cNvPr>
              <p:cNvSpPr/>
              <p:nvPr/>
            </p:nvSpPr>
            <p:spPr>
              <a:xfrm>
                <a:off x="4886632" y="952341"/>
                <a:ext cx="797184" cy="5449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10245C-B9F2-4FD5-8028-065831638FD8}"/>
              </a:ext>
            </a:extLst>
          </p:cNvPr>
          <p:cNvSpPr/>
          <p:nvPr/>
        </p:nvSpPr>
        <p:spPr>
          <a:xfrm>
            <a:off x="80193" y="6446829"/>
            <a:ext cx="6000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https://www.nature.com/articles/nrmicro1064/figures/1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5D5030-24EA-45CE-A1F2-3B982A886670}"/>
              </a:ext>
            </a:extLst>
          </p:cNvPr>
          <p:cNvSpPr/>
          <p:nvPr/>
        </p:nvSpPr>
        <p:spPr>
          <a:xfrm>
            <a:off x="7031911" y="5702710"/>
            <a:ext cx="3539613" cy="639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8F08AE-C0F3-42EC-895D-392C9AD6C459}"/>
              </a:ext>
            </a:extLst>
          </p:cNvPr>
          <p:cNvSpPr txBox="1">
            <a:spLocks/>
          </p:cNvSpPr>
          <p:nvPr/>
        </p:nvSpPr>
        <p:spPr>
          <a:xfrm>
            <a:off x="90718" y="68356"/>
            <a:ext cx="10515600" cy="7530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/>
              <a:t>Phytophthora sp.</a:t>
            </a:r>
            <a:r>
              <a:rPr lang="en-US" sz="3600" dirty="0"/>
              <a:t>: Symptom formation</a:t>
            </a:r>
          </a:p>
        </p:txBody>
      </p:sp>
    </p:spTree>
    <p:extLst>
      <p:ext uri="{BB962C8B-B14F-4D97-AF65-F5344CB8AC3E}">
        <p14:creationId xmlns:p14="http://schemas.microsoft.com/office/powerpoint/2010/main" val="1180965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BDAFFFFB-B8AD-4840-AEA4-935408207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r="43151"/>
          <a:stretch/>
        </p:blipFill>
        <p:spPr bwMode="auto">
          <a:xfrm>
            <a:off x="275778" y="947300"/>
            <a:ext cx="5322767" cy="482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4AF535-B9E5-4F78-8FF4-323B9CCDD254}"/>
              </a:ext>
            </a:extLst>
          </p:cNvPr>
          <p:cNvSpPr txBox="1"/>
          <p:nvPr/>
        </p:nvSpPr>
        <p:spPr>
          <a:xfrm>
            <a:off x="275778" y="0"/>
            <a:ext cx="7720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P. </a:t>
            </a:r>
            <a:r>
              <a:rPr lang="en-US" sz="2800" i="1" dirty="0" err="1"/>
              <a:t>infestans</a:t>
            </a:r>
            <a:r>
              <a:rPr lang="en-US" sz="2800" i="1" dirty="0"/>
              <a:t> - </a:t>
            </a:r>
            <a:r>
              <a:rPr lang="en-US" sz="2800" dirty="0"/>
              <a:t>Molecular interactions with plants</a:t>
            </a:r>
          </a:p>
        </p:txBody>
      </p:sp>
    </p:spTree>
    <p:extLst>
      <p:ext uri="{BB962C8B-B14F-4D97-AF65-F5344CB8AC3E}">
        <p14:creationId xmlns:p14="http://schemas.microsoft.com/office/powerpoint/2010/main" val="786091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BDAFFFFB-B8AD-4840-AEA4-935408207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r="43151"/>
          <a:stretch/>
        </p:blipFill>
        <p:spPr bwMode="auto">
          <a:xfrm>
            <a:off x="275778" y="947300"/>
            <a:ext cx="5322767" cy="482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4AF535-B9E5-4F78-8FF4-323B9CCDD254}"/>
              </a:ext>
            </a:extLst>
          </p:cNvPr>
          <p:cNvSpPr txBox="1"/>
          <p:nvPr/>
        </p:nvSpPr>
        <p:spPr>
          <a:xfrm>
            <a:off x="275778" y="0"/>
            <a:ext cx="7720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P. </a:t>
            </a:r>
            <a:r>
              <a:rPr lang="en-US" sz="2800" i="1" dirty="0" err="1"/>
              <a:t>infestans</a:t>
            </a:r>
            <a:r>
              <a:rPr lang="en-US" sz="2800" i="1" dirty="0"/>
              <a:t> - </a:t>
            </a:r>
            <a:r>
              <a:rPr lang="en-US" sz="2800" dirty="0"/>
              <a:t>Molecular interactions with plants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45654C-8A71-4B0D-AEA1-9497DDBC7B22}"/>
              </a:ext>
            </a:extLst>
          </p:cNvPr>
          <p:cNvSpPr txBox="1"/>
          <p:nvPr/>
        </p:nvSpPr>
        <p:spPr>
          <a:xfrm>
            <a:off x="3123503" y="3361977"/>
            <a:ext cx="101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small RNAs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D6A79D-546F-464C-99D4-2B928A37DB28}"/>
                  </a:ext>
                </a:extLst>
              </p14:cNvPr>
              <p14:cNvContentPartPr/>
              <p14:nvPr/>
            </p14:nvContentPartPr>
            <p14:xfrm>
              <a:off x="3482172" y="2791703"/>
              <a:ext cx="57600" cy="619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D6A79D-546F-464C-99D4-2B928A37DB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4172" y="2774063"/>
                <a:ext cx="93240" cy="65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D98682D-A180-4F83-827A-1B3D501164DA}"/>
                  </a:ext>
                </a:extLst>
              </p14:cNvPr>
              <p14:cNvContentPartPr/>
              <p14:nvPr/>
            </p14:nvContentPartPr>
            <p14:xfrm>
              <a:off x="3313332" y="4011023"/>
              <a:ext cx="261360" cy="535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D98682D-A180-4F83-827A-1B3D501164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5332" y="3993383"/>
                <a:ext cx="297000" cy="57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723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F13-6BDB-40C0-8EF4-4301F4DF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Phytophthora </a:t>
            </a:r>
            <a:r>
              <a:rPr lang="en-US" dirty="0"/>
              <a:t>videos</a:t>
            </a: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44A37-42C4-4A5B-A9F1-9A801D11A966}"/>
              </a:ext>
            </a:extLst>
          </p:cNvPr>
          <p:cNvSpPr txBox="1"/>
          <p:nvPr/>
        </p:nvSpPr>
        <p:spPr>
          <a:xfrm>
            <a:off x="412954" y="2072866"/>
            <a:ext cx="11366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P. </a:t>
            </a:r>
            <a:r>
              <a:rPr lang="en-US" sz="2400" i="1" dirty="0" err="1"/>
              <a:t>capsici</a:t>
            </a:r>
            <a:r>
              <a:rPr lang="en-US" sz="2400" i="1" dirty="0"/>
              <a:t> </a:t>
            </a:r>
            <a:r>
              <a:rPr lang="en-US" sz="2400" dirty="0"/>
              <a:t>on cucumber:</a:t>
            </a:r>
          </a:p>
          <a:p>
            <a:r>
              <a:rPr lang="en-US" sz="2400" dirty="0">
                <a:hlinkClick r:id="rId2"/>
              </a:rPr>
              <a:t>https://www.youtube.com/watch?v=RB2K7H8qKgA&amp;ab_channel=HuitemaLab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2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4AF535-B9E5-4F78-8FF4-323B9CCDD254}"/>
              </a:ext>
            </a:extLst>
          </p:cNvPr>
          <p:cNvSpPr txBox="1"/>
          <p:nvPr/>
        </p:nvSpPr>
        <p:spPr>
          <a:xfrm>
            <a:off x="275778" y="0"/>
            <a:ext cx="10848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P. </a:t>
            </a:r>
            <a:r>
              <a:rPr lang="en-US" sz="2800" i="1" dirty="0" err="1"/>
              <a:t>infestans</a:t>
            </a:r>
            <a:r>
              <a:rPr lang="en-US" sz="2800" i="1" dirty="0"/>
              <a:t> - </a:t>
            </a:r>
            <a:r>
              <a:rPr lang="en-US" sz="2800" dirty="0"/>
              <a:t>Molecular interactions with plants – RNA interference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ACF77E-0768-42CB-B422-A9E7BACF5E82}"/>
              </a:ext>
            </a:extLst>
          </p:cNvPr>
          <p:cNvGrpSpPr/>
          <p:nvPr/>
        </p:nvGrpSpPr>
        <p:grpSpPr>
          <a:xfrm>
            <a:off x="275778" y="2131122"/>
            <a:ext cx="5049000" cy="3280747"/>
            <a:chOff x="411268" y="1733705"/>
            <a:chExt cx="5049000" cy="3280747"/>
          </a:xfrm>
        </p:grpSpPr>
        <p:pic>
          <p:nvPicPr>
            <p:cNvPr id="13" name="Picture 4" descr="http://genesdev.cshlp.org/content/23/10/1151/F1.large.jpg">
              <a:extLst>
                <a:ext uri="{FF2B5EF4-FFF2-40B4-BE49-F238E27FC236}">
                  <a16:creationId xmlns:a16="http://schemas.microsoft.com/office/drawing/2014/main" id="{0CE12A33-C9D7-4EDB-AC95-39D8FFEA3E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9" t="17458" r="1354" b="38332"/>
            <a:stretch/>
          </p:blipFill>
          <p:spPr bwMode="auto">
            <a:xfrm>
              <a:off x="1851852" y="1733705"/>
              <a:ext cx="3476352" cy="2643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38B1B5-CD7B-49E7-9180-F289F0AE747A}"/>
                </a:ext>
              </a:extLst>
            </p:cNvPr>
            <p:cNvSpPr/>
            <p:nvPr/>
          </p:nvSpPr>
          <p:spPr>
            <a:xfrm>
              <a:off x="1851852" y="1733705"/>
              <a:ext cx="1783057" cy="501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B1F05C-4D91-456A-BF4C-184EE368B8AA}"/>
                </a:ext>
              </a:extLst>
            </p:cNvPr>
            <p:cNvSpPr/>
            <p:nvPr/>
          </p:nvSpPr>
          <p:spPr>
            <a:xfrm>
              <a:off x="3856401" y="1733705"/>
              <a:ext cx="1406575" cy="1695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D9EEF69-9E36-4B97-8BEB-2885D6F332B8}"/>
                    </a:ext>
                  </a:extLst>
                </p14:cNvPr>
                <p14:cNvContentPartPr/>
                <p14:nvPr/>
              </p14:nvContentPartPr>
              <p14:xfrm>
                <a:off x="411268" y="1733705"/>
                <a:ext cx="5049000" cy="3280747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D9EEF69-9E36-4B97-8BEB-2885D6F332B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3628" y="1715705"/>
                  <a:ext cx="5084640" cy="331638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20846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4AF535-B9E5-4F78-8FF4-323B9CCDD254}"/>
              </a:ext>
            </a:extLst>
          </p:cNvPr>
          <p:cNvSpPr txBox="1"/>
          <p:nvPr/>
        </p:nvSpPr>
        <p:spPr>
          <a:xfrm>
            <a:off x="275778" y="0"/>
            <a:ext cx="7720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P. </a:t>
            </a:r>
            <a:r>
              <a:rPr lang="en-US" sz="2800" i="1" dirty="0" err="1"/>
              <a:t>infestans</a:t>
            </a:r>
            <a:r>
              <a:rPr lang="en-US" sz="2800" i="1" dirty="0"/>
              <a:t> - </a:t>
            </a:r>
            <a:r>
              <a:rPr lang="en-US" sz="2800" dirty="0"/>
              <a:t>Molecular interactions with plants</a:t>
            </a:r>
          </a:p>
        </p:txBody>
      </p:sp>
      <p:pic>
        <p:nvPicPr>
          <p:cNvPr id="10" name="Picture 2" descr="image">
            <a:extLst>
              <a:ext uri="{FF2B5EF4-FFF2-40B4-BE49-F238E27FC236}">
                <a16:creationId xmlns:a16="http://schemas.microsoft.com/office/drawing/2014/main" id="{A3A2AF08-D23A-456D-9D8C-D81D7E64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76" y="880594"/>
            <a:ext cx="5080795" cy="59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77E52-7595-4EB2-862E-EB5F79A5046B}"/>
              </a:ext>
            </a:extLst>
          </p:cNvPr>
          <p:cNvSpPr txBox="1"/>
          <p:nvPr/>
        </p:nvSpPr>
        <p:spPr>
          <a:xfrm>
            <a:off x="161557" y="1737029"/>
            <a:ext cx="225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RNA effectors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9B1592-57F5-490F-BA34-B787D95B95BD}"/>
              </a:ext>
            </a:extLst>
          </p:cNvPr>
          <p:cNvSpPr txBox="1"/>
          <p:nvPr/>
        </p:nvSpPr>
        <p:spPr>
          <a:xfrm>
            <a:off x="8532248" y="1400722"/>
            <a:ext cx="189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effectors</a:t>
            </a:r>
          </a:p>
        </p:txBody>
      </p:sp>
    </p:spTree>
    <p:extLst>
      <p:ext uri="{BB962C8B-B14F-4D97-AF65-F5344CB8AC3E}">
        <p14:creationId xmlns:p14="http://schemas.microsoft.com/office/powerpoint/2010/main" val="1154926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1182-ABDC-4105-A3CA-F462E3527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Genomics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0DF08B4-D4A8-46E8-AF38-D9F4FAD616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3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A1293-9B95-49D8-A5F8-A6DBD5A3B6F3}"/>
              </a:ext>
            </a:extLst>
          </p:cNvPr>
          <p:cNvSpPr txBox="1"/>
          <p:nvPr/>
        </p:nvSpPr>
        <p:spPr>
          <a:xfrm>
            <a:off x="925429" y="815239"/>
            <a:ext cx="6775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Is any jargon unclear?</a:t>
            </a:r>
          </a:p>
          <a:p>
            <a:pPr marL="342900" indent="-342900">
              <a:buAutoNum type="arabicPeriod"/>
            </a:pPr>
            <a:r>
              <a:rPr lang="en-US" sz="2800" dirty="0"/>
              <a:t>What will we learn about from this paper?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C1D05-2701-488A-ADC2-C6205A15BB69}"/>
              </a:ext>
            </a:extLst>
          </p:cNvPr>
          <p:cNvSpPr txBox="1"/>
          <p:nvPr/>
        </p:nvSpPr>
        <p:spPr>
          <a:xfrm>
            <a:off x="455696" y="292019"/>
            <a:ext cx="4426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Please read the paper’s title.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38DBC-07CC-4162-8212-B8824C25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7" y="1769346"/>
            <a:ext cx="10031225" cy="1076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0620C-74CC-4122-97B5-3953B0CF6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114" y="2969919"/>
            <a:ext cx="7503771" cy="307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93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A1293-9B95-49D8-A5F8-A6DBD5A3B6F3}"/>
              </a:ext>
            </a:extLst>
          </p:cNvPr>
          <p:cNvSpPr txBox="1"/>
          <p:nvPr/>
        </p:nvSpPr>
        <p:spPr>
          <a:xfrm>
            <a:off x="718040" y="523220"/>
            <a:ext cx="6422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Is any jargon unclear?</a:t>
            </a:r>
          </a:p>
          <a:p>
            <a:pPr marL="342900" indent="-342900">
              <a:buAutoNum type="arabicPeriod"/>
            </a:pPr>
            <a:r>
              <a:rPr lang="en-US" sz="2400" dirty="0"/>
              <a:t>What will we learn about from this paper?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C1D05-2701-488A-ADC2-C6205A15BB69}"/>
              </a:ext>
            </a:extLst>
          </p:cNvPr>
          <p:cNvSpPr txBox="1"/>
          <p:nvPr/>
        </p:nvSpPr>
        <p:spPr>
          <a:xfrm>
            <a:off x="248307" y="0"/>
            <a:ext cx="372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Please read the Abstract.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94BF8-CDD3-4522-8A78-B4B443F3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164" y="1402360"/>
            <a:ext cx="6637749" cy="538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gure 2">
            <a:extLst>
              <a:ext uri="{FF2B5EF4-FFF2-40B4-BE49-F238E27FC236}">
                <a16:creationId xmlns:a16="http://schemas.microsoft.com/office/drawing/2014/main" id="{C0BA11CF-20DF-4E65-90D2-AF4CC7D96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0" y="0"/>
            <a:ext cx="505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34567F-DDD8-4D64-8578-274883D7B06B}"/>
              </a:ext>
            </a:extLst>
          </p:cNvPr>
          <p:cNvSpPr/>
          <p:nvPr/>
        </p:nvSpPr>
        <p:spPr>
          <a:xfrm>
            <a:off x="5686663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https://genomebiology.biomedcentral.com/articles/10.1186/gb-2009-10-10-241</a:t>
            </a:r>
          </a:p>
        </p:txBody>
      </p:sp>
    </p:spTree>
    <p:extLst>
      <p:ext uri="{BB962C8B-B14F-4D97-AF65-F5344CB8AC3E}">
        <p14:creationId xmlns:p14="http://schemas.microsoft.com/office/powerpoint/2010/main" val="2912975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1F0250-B464-489C-9FA1-857AA8E29B68}"/>
              </a:ext>
            </a:extLst>
          </p:cNvPr>
          <p:cNvSpPr/>
          <p:nvPr/>
        </p:nvSpPr>
        <p:spPr>
          <a:xfrm>
            <a:off x="-72272" y="65963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https://www.sciencedirect.com/science/article/pii/S0959437X15000945?via%3Dihub</a:t>
            </a:r>
          </a:p>
        </p:txBody>
      </p:sp>
      <p:pic>
        <p:nvPicPr>
          <p:cNvPr id="2052" name="Picture 4" descr="https://ars.els-cdn.com/content/image/1-s2.0-S0959437X15000945-gr3.jpg">
            <a:extLst>
              <a:ext uri="{FF2B5EF4-FFF2-40B4-BE49-F238E27FC236}">
                <a16:creationId xmlns:a16="http://schemas.microsoft.com/office/drawing/2014/main" id="{C45FBD14-CE00-43B4-A412-7FA19CA5C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0"/>
          <a:stretch/>
        </p:blipFill>
        <p:spPr bwMode="auto">
          <a:xfrm>
            <a:off x="0" y="668594"/>
            <a:ext cx="4984955" cy="46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706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1F0250-B464-489C-9FA1-857AA8E29B68}"/>
              </a:ext>
            </a:extLst>
          </p:cNvPr>
          <p:cNvSpPr/>
          <p:nvPr/>
        </p:nvSpPr>
        <p:spPr>
          <a:xfrm>
            <a:off x="-72272" y="65963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https://www.sciencedirect.com/science/article/pii/S0959437X15000945?via%3Dihub</a:t>
            </a:r>
          </a:p>
        </p:txBody>
      </p:sp>
      <p:pic>
        <p:nvPicPr>
          <p:cNvPr id="2052" name="Picture 4" descr="https://ars.els-cdn.com/content/image/1-s2.0-S0959437X15000945-gr3.jpg">
            <a:extLst>
              <a:ext uri="{FF2B5EF4-FFF2-40B4-BE49-F238E27FC236}">
                <a16:creationId xmlns:a16="http://schemas.microsoft.com/office/drawing/2014/main" id="{C45FBD14-CE00-43B4-A412-7FA19CA5C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8" t="2521" r="1649" b="28375"/>
          <a:stretch/>
        </p:blipFill>
        <p:spPr bwMode="auto">
          <a:xfrm>
            <a:off x="2035385" y="1615196"/>
            <a:ext cx="2699999" cy="318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F6BE1D-33C1-4BBA-B3EA-9FC372858AA0}"/>
              </a:ext>
            </a:extLst>
          </p:cNvPr>
          <p:cNvSpPr txBox="1"/>
          <p:nvPr/>
        </p:nvSpPr>
        <p:spPr>
          <a:xfrm>
            <a:off x="387127" y="1801901"/>
            <a:ext cx="1368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Population </a:t>
            </a:r>
          </a:p>
          <a:p>
            <a:pPr algn="ctr"/>
            <a:r>
              <a:rPr lang="en-US" dirty="0"/>
              <a:t>evolution</a:t>
            </a:r>
          </a:p>
        </p:txBody>
      </p:sp>
      <p:pic>
        <p:nvPicPr>
          <p:cNvPr id="6" name="Picture 4" descr="https://ars.els-cdn.com/content/image/1-s2.0-S0959437X15000945-gr3.jpg">
            <a:extLst>
              <a:ext uri="{FF2B5EF4-FFF2-40B4-BE49-F238E27FC236}">
                <a16:creationId xmlns:a16="http://schemas.microsoft.com/office/drawing/2014/main" id="{EE069ED9-73B9-4799-A25D-BEC30B4B0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0"/>
          <a:stretch/>
        </p:blipFill>
        <p:spPr bwMode="auto">
          <a:xfrm>
            <a:off x="137652" y="2448232"/>
            <a:ext cx="1867083" cy="17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FB64BB-CC80-4CC4-BCFC-C2AAF3559CA9}"/>
              </a:ext>
            </a:extLst>
          </p:cNvPr>
          <p:cNvSpPr txBox="1"/>
          <p:nvPr/>
        </p:nvSpPr>
        <p:spPr>
          <a:xfrm>
            <a:off x="1657833" y="373144"/>
            <a:ext cx="3386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How protein evolution 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(mutations + selection) 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can lead to host jumps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A6F13-90A8-4B8F-A29D-6D08594C007F}"/>
              </a:ext>
            </a:extLst>
          </p:cNvPr>
          <p:cNvSpPr txBox="1"/>
          <p:nvPr/>
        </p:nvSpPr>
        <p:spPr>
          <a:xfrm>
            <a:off x="5288550" y="850084"/>
            <a:ext cx="6049675" cy="10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7030A0"/>
                </a:solidFill>
              </a:rPr>
              <a:t>Effectors manipulate targets in plant cells.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Variation in effector sequence in a population can provide insight into the selective pressures that act on the effector. 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0F7DF8-581E-4D86-B703-E1EA36017D75}"/>
              </a:ext>
            </a:extLst>
          </p:cNvPr>
          <p:cNvSpPr txBox="1"/>
          <p:nvPr/>
        </p:nvSpPr>
        <p:spPr>
          <a:xfrm>
            <a:off x="4907523" y="4520614"/>
            <a:ext cx="74738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Pseudogenes: genes with early stop codons.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gene version of vestigial organs like the appendix.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Plant populations can evolve to recognize effectors &amp; initiate immunity. </a:t>
            </a:r>
            <a:r>
              <a:rPr lang="en-US" sz="1400" dirty="0">
                <a:solidFill>
                  <a:srgbClr val="7030A0"/>
                </a:solidFill>
              </a:rPr>
              <a:t>Therefore</a:t>
            </a:r>
            <a:r>
              <a:rPr lang="en-US" sz="2400" dirty="0">
                <a:solidFill>
                  <a:srgbClr val="7030A0"/>
                </a:solidFill>
              </a:rPr>
              <a:t> the effector is a liability, host immunity selects for loss of the effector.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388EFF-A202-4E8C-9262-D7EE2B5B07B5}"/>
              </a:ext>
            </a:extLst>
          </p:cNvPr>
          <p:cNvSpPr txBox="1"/>
          <p:nvPr/>
        </p:nvSpPr>
        <p:spPr>
          <a:xfrm>
            <a:off x="5751871" y="2000272"/>
            <a:ext cx="604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dN</a:t>
            </a:r>
            <a:r>
              <a:rPr lang="en-US" sz="2400" dirty="0">
                <a:solidFill>
                  <a:srgbClr val="7030A0"/>
                </a:solidFill>
              </a:rPr>
              <a:t>: nonsynonymous substitution rates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     </a:t>
            </a: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7030A0"/>
                </a:solidFill>
              </a:rPr>
              <a:t>(new amino acids)</a:t>
            </a:r>
          </a:p>
          <a:p>
            <a:r>
              <a:rPr lang="en-US" sz="2400" dirty="0" err="1">
                <a:solidFill>
                  <a:srgbClr val="7030A0"/>
                </a:solidFill>
              </a:rPr>
              <a:t>dS</a:t>
            </a:r>
            <a:r>
              <a:rPr lang="en-US" sz="2400" dirty="0">
                <a:solidFill>
                  <a:srgbClr val="7030A0"/>
                </a:solidFill>
              </a:rPr>
              <a:t>: synonymous substitution rates</a:t>
            </a:r>
          </a:p>
          <a:p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       (Same amino acid/different codons)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C0FDD9-1161-4E70-8923-09562DFEE332}"/>
              </a:ext>
            </a:extLst>
          </p:cNvPr>
          <p:cNvSpPr txBox="1"/>
          <p:nvPr/>
        </p:nvSpPr>
        <p:spPr>
          <a:xfrm>
            <a:off x="5288550" y="3478321"/>
            <a:ext cx="100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7030A0"/>
                </a:solidFill>
              </a:rPr>
              <a:t>dN</a:t>
            </a:r>
            <a:endParaRPr lang="en-US" sz="3200" u="sng" dirty="0">
              <a:solidFill>
                <a:srgbClr val="7030A0"/>
              </a:solidFill>
            </a:endParaRPr>
          </a:p>
          <a:p>
            <a:r>
              <a:rPr lang="en-US" sz="3200" dirty="0" err="1">
                <a:solidFill>
                  <a:srgbClr val="7030A0"/>
                </a:solidFill>
              </a:rPr>
              <a:t>dS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5CE703-9335-414F-ADD0-CF36995D3D71}"/>
              </a:ext>
            </a:extLst>
          </p:cNvPr>
          <p:cNvSpPr txBox="1"/>
          <p:nvPr/>
        </p:nvSpPr>
        <p:spPr>
          <a:xfrm>
            <a:off x="6071584" y="3691330"/>
            <a:ext cx="5145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Normalizes mutations that could yield new functions by the background mutation rate</a:t>
            </a:r>
          </a:p>
        </p:txBody>
      </p:sp>
      <p:pic>
        <p:nvPicPr>
          <p:cNvPr id="14" name="Picture 4" descr="https://ars.els-cdn.com/content/image/1-s2.0-S0959437X15000945-gr3.jpg">
            <a:extLst>
              <a:ext uri="{FF2B5EF4-FFF2-40B4-BE49-F238E27FC236}">
                <a16:creationId xmlns:a16="http://schemas.microsoft.com/office/drawing/2014/main" id="{A4CABCB9-E029-458B-AFEA-63C0315A1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8" t="73940" r="2021" b="6709"/>
          <a:stretch/>
        </p:blipFill>
        <p:spPr bwMode="auto">
          <a:xfrm>
            <a:off x="2035384" y="3996483"/>
            <a:ext cx="2669351" cy="89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ars.els-cdn.com/content/image/1-s2.0-S0959437X15000945-gr3.jpg">
            <a:extLst>
              <a:ext uri="{FF2B5EF4-FFF2-40B4-BE49-F238E27FC236}">
                <a16:creationId xmlns:a16="http://schemas.microsoft.com/office/drawing/2014/main" id="{814DB440-938F-42AF-9A44-D72259FAA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8" t="59797" r="2021" b="29739"/>
          <a:stretch/>
        </p:blipFill>
        <p:spPr bwMode="auto">
          <a:xfrm>
            <a:off x="2004735" y="4929494"/>
            <a:ext cx="2669351" cy="48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85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rs.els-cdn.com/content/image/1-s2.0-S0959437X15000945-gr1.jpg">
            <a:extLst>
              <a:ext uri="{FF2B5EF4-FFF2-40B4-BE49-F238E27FC236}">
                <a16:creationId xmlns:a16="http://schemas.microsoft.com/office/drawing/2014/main" id="{B93773D3-A1CC-4938-B6CA-8F8583DD0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9" t="38219" r="473" b="3852"/>
          <a:stretch/>
        </p:blipFill>
        <p:spPr bwMode="auto">
          <a:xfrm>
            <a:off x="2912882" y="1425818"/>
            <a:ext cx="5920034" cy="46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244AC-ECB0-4747-8A1D-1AF41CF42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57" y="202798"/>
            <a:ext cx="5191850" cy="12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79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F13-6BDB-40C0-8EF4-4301F4DF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Phytophthora </a:t>
            </a:r>
            <a:r>
              <a:rPr lang="en-US" dirty="0"/>
              <a:t>videos</a:t>
            </a: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44A37-42C4-4A5B-A9F1-9A801D11A966}"/>
              </a:ext>
            </a:extLst>
          </p:cNvPr>
          <p:cNvSpPr txBox="1"/>
          <p:nvPr/>
        </p:nvSpPr>
        <p:spPr>
          <a:xfrm>
            <a:off x="353960" y="2072866"/>
            <a:ext cx="113660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There are so many cool phytophthora videos on </a:t>
            </a:r>
            <a:r>
              <a:rPr lang="en-US" sz="1400" dirty="0" err="1"/>
              <a:t>youtube</a:t>
            </a:r>
            <a:r>
              <a:rPr lang="en-US" sz="1400" dirty="0"/>
              <a:t>!</a:t>
            </a:r>
            <a:br>
              <a:rPr lang="en-US" sz="1400" dirty="0"/>
            </a:br>
            <a:r>
              <a:rPr lang="en-US" sz="1400" i="1" dirty="0"/>
              <a:t>P. </a:t>
            </a:r>
            <a:r>
              <a:rPr lang="en-US" sz="1400" i="1" dirty="0" err="1"/>
              <a:t>capsici</a:t>
            </a:r>
            <a:r>
              <a:rPr lang="en-US" sz="1400" dirty="0"/>
              <a:t> on tomato: https://www.youtube.com/watch?v=HzVPaSh79Do&amp;ab_channel=HuitemaLab</a:t>
            </a:r>
          </a:p>
          <a:p>
            <a:endParaRPr lang="en-US" sz="1400" dirty="0"/>
          </a:p>
          <a:p>
            <a:r>
              <a:rPr lang="en-US" sz="1400" i="1" dirty="0"/>
              <a:t>P. </a:t>
            </a:r>
            <a:r>
              <a:rPr lang="en-US" sz="1400" i="1" dirty="0" err="1"/>
              <a:t>nicotianae</a:t>
            </a:r>
            <a:r>
              <a:rPr lang="en-US" sz="1400" i="1" dirty="0"/>
              <a:t> </a:t>
            </a:r>
            <a:r>
              <a:rPr lang="en-US" sz="1400" dirty="0"/>
              <a:t>on tobacco seedling https://www.youtube.com/watch?v=gYFVfeq_qCw&amp;ab_channel=PlantPathology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22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1182-ABDC-4105-A3CA-F462E3527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Taxonomy, phylogeny, etc. 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0A3CBB1-5884-4AB6-9DEC-2545A1BB26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78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36A7D-E3E5-4C48-82AE-168CBD112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6260"/>
            <a:ext cx="5849166" cy="1352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05F12C-3136-473F-8B91-09CDE868C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04" y="694943"/>
            <a:ext cx="6449325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94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51D3-DAFA-4031-A4B7-403216B3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“Fifi the Zoospore” </a:t>
            </a:r>
            <a:br>
              <a:rPr lang="en-US" dirty="0"/>
            </a:br>
            <a:r>
              <a:rPr lang="en-US" sz="4000" dirty="0"/>
              <a:t>(</a:t>
            </a:r>
            <a:r>
              <a:rPr lang="en-US" sz="4000" i="1" dirty="0"/>
              <a:t>P. </a:t>
            </a:r>
            <a:r>
              <a:rPr lang="en-US" sz="4000" i="1" dirty="0" err="1"/>
              <a:t>infestans</a:t>
            </a:r>
            <a:r>
              <a:rPr lang="en-US" sz="4000" i="1" dirty="0"/>
              <a:t> </a:t>
            </a:r>
            <a:r>
              <a:rPr lang="en-US" sz="4000" dirty="0"/>
              <a:t>song based on “Frosty the Snowman)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06A65-E1AC-49C3-B3D9-82C934C573B8}"/>
              </a:ext>
            </a:extLst>
          </p:cNvPr>
          <p:cNvSpPr/>
          <p:nvPr/>
        </p:nvSpPr>
        <p:spPr>
          <a:xfrm>
            <a:off x="2402133" y="48461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https://www.youtube.com/watch?v=l9ikfDWZaT8&amp;ab_channel=KamounLab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5DE64-6036-4D6E-9E61-51AFC2076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1" r="12381"/>
          <a:stretch/>
        </p:blipFill>
        <p:spPr>
          <a:xfrm>
            <a:off x="3814916" y="1954463"/>
            <a:ext cx="3893574" cy="28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58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E1F540-280E-4284-BCF8-183B8A4A3369}"/>
              </a:ext>
            </a:extLst>
          </p:cNvPr>
          <p:cNvSpPr/>
          <p:nvPr/>
        </p:nvSpPr>
        <p:spPr>
          <a:xfrm>
            <a:off x="201283" y="664266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https://journals.asm.org/doi/10.1128/mSphere.00095-17#B10</a:t>
            </a:r>
          </a:p>
        </p:txBody>
      </p:sp>
      <p:pic>
        <p:nvPicPr>
          <p:cNvPr id="5122" name="Picture 2" descr="https://journals.asm.org/reader/content/178fff94677/10.1128/mSphere.00095-17/format/epub/EPUB/graphic/sph0021722670001.jpeg">
            <a:extLst>
              <a:ext uri="{FF2B5EF4-FFF2-40B4-BE49-F238E27FC236}">
                <a16:creationId xmlns:a16="http://schemas.microsoft.com/office/drawing/2014/main" id="{B6FA79A9-32D7-4DD4-B7DF-232E7D06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34" y="0"/>
            <a:ext cx="8498097" cy="64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ontent Placeholder 2">
            <a:extLst>
              <a:ext uri="{FF2B5EF4-FFF2-40B4-BE49-F238E27FC236}">
                <a16:creationId xmlns:a16="http://schemas.microsoft.com/office/drawing/2014/main" id="{6BB08C2A-81AC-440E-8A81-ABE0FF32E9E4}"/>
              </a:ext>
            </a:extLst>
          </p:cNvPr>
          <p:cNvSpPr txBox="1">
            <a:spLocks/>
          </p:cNvSpPr>
          <p:nvPr/>
        </p:nvSpPr>
        <p:spPr>
          <a:xfrm>
            <a:off x="-40143" y="-43032"/>
            <a:ext cx="9917565" cy="5826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i="1" dirty="0"/>
              <a:t>Phytophthora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’s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Evolutionary neighborhood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AAD259-7D73-4157-AB3E-EB08C4B06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7" y="960594"/>
            <a:ext cx="9430928" cy="593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9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journals.asm.org/cms/10.1128/mSphere.00095-17/asset/de99017b-d70e-4a72-a857-a7109c7c8445/assets/graphic/sph0021722670003.jpeg">
            <a:extLst>
              <a:ext uri="{FF2B5EF4-FFF2-40B4-BE49-F238E27FC236}">
                <a16:creationId xmlns:a16="http://schemas.microsoft.com/office/drawing/2014/main" id="{2C05AF8D-0738-43D0-AD72-283DFB35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5" y="0"/>
            <a:ext cx="870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E1F540-280E-4284-BCF8-183B8A4A3369}"/>
              </a:ext>
            </a:extLst>
          </p:cNvPr>
          <p:cNvSpPr/>
          <p:nvPr/>
        </p:nvSpPr>
        <p:spPr>
          <a:xfrm>
            <a:off x="201283" y="664266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https://journals.asm.org/doi/10.1128/mSphere.00095-17#B10</a:t>
            </a:r>
          </a:p>
        </p:txBody>
      </p:sp>
    </p:spTree>
    <p:extLst>
      <p:ext uri="{BB962C8B-B14F-4D97-AF65-F5344CB8AC3E}">
        <p14:creationId xmlns:p14="http://schemas.microsoft.com/office/powerpoint/2010/main" val="282184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1182-ABDC-4105-A3CA-F462E3527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/>
              <a:t>Biology of Oomycetes vs. Fungi</a:t>
            </a:r>
          </a:p>
        </p:txBody>
      </p:sp>
    </p:spTree>
    <p:extLst>
      <p:ext uri="{BB962C8B-B14F-4D97-AF65-F5344CB8AC3E}">
        <p14:creationId xmlns:p14="http://schemas.microsoft.com/office/powerpoint/2010/main" val="3284563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F13-6BDB-40C0-8EF4-4301F4DF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Phytophthora </a:t>
            </a:r>
            <a:r>
              <a:rPr lang="en-US" dirty="0"/>
              <a:t>videos</a:t>
            </a: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44A37-42C4-4A5B-A9F1-9A801D11A966}"/>
              </a:ext>
            </a:extLst>
          </p:cNvPr>
          <p:cNvSpPr txBox="1"/>
          <p:nvPr/>
        </p:nvSpPr>
        <p:spPr>
          <a:xfrm>
            <a:off x="353960" y="2072866"/>
            <a:ext cx="11366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Sporangium releasing oospores: </a:t>
            </a:r>
          </a:p>
          <a:p>
            <a:r>
              <a:rPr lang="en-US" sz="2400" dirty="0">
                <a:hlinkClick r:id="rId2"/>
              </a:rPr>
              <a:t>https://www.youtube.com/watch?v=t4iUZidJd9c&amp;ab_channel=TheTrainingTree</a:t>
            </a:r>
            <a:r>
              <a:rPr lang="en-US" sz="2400" dirty="0"/>
              <a:t> 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21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08C0C-FA6B-481D-AFC1-E75953D4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0" y="5258872"/>
            <a:ext cx="2542657" cy="1599128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F2864DD0-FBE1-4959-B464-A61E5ABC522A}"/>
              </a:ext>
            </a:extLst>
          </p:cNvPr>
          <p:cNvSpPr/>
          <p:nvPr/>
        </p:nvSpPr>
        <p:spPr>
          <a:xfrm rot="20700000">
            <a:off x="2427469" y="5733871"/>
            <a:ext cx="614241" cy="2798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oomycetes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AAB8E98-7139-4C7E-93A6-EA784537491C}"/>
              </a:ext>
            </a:extLst>
          </p:cNvPr>
          <p:cNvSpPr/>
          <p:nvPr/>
        </p:nvSpPr>
        <p:spPr>
          <a:xfrm>
            <a:off x="0" y="6489587"/>
            <a:ext cx="614241" cy="27982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fungi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723185-5C5C-4DF5-B385-A21783734E42}"/>
              </a:ext>
            </a:extLst>
          </p:cNvPr>
          <p:cNvSpPr txBox="1"/>
          <p:nvPr/>
        </p:nvSpPr>
        <p:spPr>
          <a:xfrm>
            <a:off x="88400" y="865339"/>
            <a:ext cx="213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wall chemistry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01592-E592-4185-9267-8462CA9500F8}"/>
              </a:ext>
            </a:extLst>
          </p:cNvPr>
          <p:cNvSpPr txBox="1"/>
          <p:nvPr/>
        </p:nvSpPr>
        <p:spPr>
          <a:xfrm>
            <a:off x="3960094" y="274948"/>
            <a:ext cx="206338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Oomycetes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C87C9-0EAA-45A1-A98A-2EE3E966E23E}"/>
              </a:ext>
            </a:extLst>
          </p:cNvPr>
          <p:cNvSpPr txBox="1"/>
          <p:nvPr/>
        </p:nvSpPr>
        <p:spPr>
          <a:xfrm>
            <a:off x="8128312" y="274948"/>
            <a:ext cx="110575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Fungi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EF1A7E-6EE2-41FE-94EC-38ADBEA25F76}"/>
              </a:ext>
            </a:extLst>
          </p:cNvPr>
          <p:cNvSpPr txBox="1"/>
          <p:nvPr/>
        </p:nvSpPr>
        <p:spPr>
          <a:xfrm>
            <a:off x="88400" y="4483250"/>
            <a:ext cx="272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Sexual Spores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1B5DD7-C540-4B7B-AC3E-B7FD049FCF86}"/>
              </a:ext>
            </a:extLst>
          </p:cNvPr>
          <p:cNvCxnSpPr/>
          <p:nvPr/>
        </p:nvCxnSpPr>
        <p:spPr>
          <a:xfrm>
            <a:off x="88400" y="1963664"/>
            <a:ext cx="1219472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BB2473-A017-4C5B-AE10-5709592DC6BE}"/>
              </a:ext>
            </a:extLst>
          </p:cNvPr>
          <p:cNvCxnSpPr/>
          <p:nvPr/>
        </p:nvCxnSpPr>
        <p:spPr>
          <a:xfrm>
            <a:off x="88400" y="798168"/>
            <a:ext cx="1219472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5AA02E-576D-4338-A7E0-1D2C6D86D9ED}"/>
              </a:ext>
            </a:extLst>
          </p:cNvPr>
          <p:cNvCxnSpPr/>
          <p:nvPr/>
        </p:nvCxnSpPr>
        <p:spPr>
          <a:xfrm>
            <a:off x="128791" y="3256403"/>
            <a:ext cx="1219472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5E80FB-DD0A-4497-84EA-64F4F8761588}"/>
              </a:ext>
            </a:extLst>
          </p:cNvPr>
          <p:cNvCxnSpPr/>
          <p:nvPr/>
        </p:nvCxnSpPr>
        <p:spPr>
          <a:xfrm>
            <a:off x="128791" y="4370946"/>
            <a:ext cx="1219472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849BAA-446D-4950-BF1D-BA6E646DB3B4}"/>
              </a:ext>
            </a:extLst>
          </p:cNvPr>
          <p:cNvCxnSpPr>
            <a:cxnSpLocks/>
          </p:cNvCxnSpPr>
          <p:nvPr/>
        </p:nvCxnSpPr>
        <p:spPr>
          <a:xfrm>
            <a:off x="2734589" y="274948"/>
            <a:ext cx="0" cy="479668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DCD3F5-5C0F-4FE4-A383-F60B88229DCD}"/>
              </a:ext>
            </a:extLst>
          </p:cNvPr>
          <p:cNvCxnSpPr>
            <a:cxnSpLocks/>
          </p:cNvCxnSpPr>
          <p:nvPr/>
        </p:nvCxnSpPr>
        <p:spPr>
          <a:xfrm>
            <a:off x="7506123" y="305608"/>
            <a:ext cx="0" cy="479668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7A61818-1EBA-41B2-9AF4-E688CBF85059}"/>
              </a:ext>
            </a:extLst>
          </p:cNvPr>
          <p:cNvSpPr txBox="1"/>
          <p:nvPr/>
        </p:nvSpPr>
        <p:spPr>
          <a:xfrm>
            <a:off x="88400" y="2063308"/>
            <a:ext cx="191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Hyphal structure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A3AF80-9343-41E3-8610-16A434F6229C}"/>
              </a:ext>
            </a:extLst>
          </p:cNvPr>
          <p:cNvSpPr txBox="1"/>
          <p:nvPr/>
        </p:nvSpPr>
        <p:spPr>
          <a:xfrm>
            <a:off x="88400" y="3472408"/>
            <a:ext cx="17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Asexual spores</a:t>
            </a:r>
          </a:p>
        </p:txBody>
      </p:sp>
    </p:spTree>
    <p:extLst>
      <p:ext uri="{BB962C8B-B14F-4D97-AF65-F5344CB8AC3E}">
        <p14:creationId xmlns:p14="http://schemas.microsoft.com/office/powerpoint/2010/main" val="1822065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08C0C-FA6B-481D-AFC1-E75953D4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0" y="5258872"/>
            <a:ext cx="2542657" cy="1599128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F2864DD0-FBE1-4959-B464-A61E5ABC522A}"/>
              </a:ext>
            </a:extLst>
          </p:cNvPr>
          <p:cNvSpPr/>
          <p:nvPr/>
        </p:nvSpPr>
        <p:spPr>
          <a:xfrm rot="20700000">
            <a:off x="2427469" y="5733871"/>
            <a:ext cx="614241" cy="2798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oomycetes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AAB8E98-7139-4C7E-93A6-EA784537491C}"/>
              </a:ext>
            </a:extLst>
          </p:cNvPr>
          <p:cNvSpPr/>
          <p:nvPr/>
        </p:nvSpPr>
        <p:spPr>
          <a:xfrm>
            <a:off x="0" y="6489587"/>
            <a:ext cx="614241" cy="27982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fungi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01592-E592-4185-9267-8462CA9500F8}"/>
              </a:ext>
            </a:extLst>
          </p:cNvPr>
          <p:cNvSpPr txBox="1"/>
          <p:nvPr/>
        </p:nvSpPr>
        <p:spPr>
          <a:xfrm>
            <a:off x="3960094" y="274948"/>
            <a:ext cx="206338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Oomycetes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C87C9-0EAA-45A1-A98A-2EE3E966E23E}"/>
              </a:ext>
            </a:extLst>
          </p:cNvPr>
          <p:cNvSpPr txBox="1"/>
          <p:nvPr/>
        </p:nvSpPr>
        <p:spPr>
          <a:xfrm>
            <a:off x="8128312" y="274948"/>
            <a:ext cx="110575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Fungi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EF1A7E-6EE2-41FE-94EC-38ADBEA25F76}"/>
              </a:ext>
            </a:extLst>
          </p:cNvPr>
          <p:cNvSpPr txBox="1"/>
          <p:nvPr/>
        </p:nvSpPr>
        <p:spPr>
          <a:xfrm>
            <a:off x="88400" y="920089"/>
            <a:ext cx="2723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storage carbohydrate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1B5DD7-C540-4B7B-AC3E-B7FD049FCF86}"/>
              </a:ext>
            </a:extLst>
          </p:cNvPr>
          <p:cNvCxnSpPr/>
          <p:nvPr/>
        </p:nvCxnSpPr>
        <p:spPr>
          <a:xfrm>
            <a:off x="88400" y="1716014"/>
            <a:ext cx="1219472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BB2473-A017-4C5B-AE10-5709592DC6BE}"/>
              </a:ext>
            </a:extLst>
          </p:cNvPr>
          <p:cNvCxnSpPr/>
          <p:nvPr/>
        </p:nvCxnSpPr>
        <p:spPr>
          <a:xfrm>
            <a:off x="88400" y="798168"/>
            <a:ext cx="1219472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5AA02E-576D-4338-A7E0-1D2C6D86D9ED}"/>
              </a:ext>
            </a:extLst>
          </p:cNvPr>
          <p:cNvCxnSpPr/>
          <p:nvPr/>
        </p:nvCxnSpPr>
        <p:spPr>
          <a:xfrm>
            <a:off x="128791" y="2703953"/>
            <a:ext cx="1219472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849BAA-446D-4950-BF1D-BA6E646DB3B4}"/>
              </a:ext>
            </a:extLst>
          </p:cNvPr>
          <p:cNvCxnSpPr>
            <a:cxnSpLocks/>
          </p:cNvCxnSpPr>
          <p:nvPr/>
        </p:nvCxnSpPr>
        <p:spPr>
          <a:xfrm>
            <a:off x="2734589" y="274948"/>
            <a:ext cx="0" cy="479668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DCD3F5-5C0F-4FE4-A383-F60B88229DCD}"/>
              </a:ext>
            </a:extLst>
          </p:cNvPr>
          <p:cNvCxnSpPr>
            <a:cxnSpLocks/>
          </p:cNvCxnSpPr>
          <p:nvPr/>
        </p:nvCxnSpPr>
        <p:spPr>
          <a:xfrm>
            <a:off x="7506123" y="305608"/>
            <a:ext cx="0" cy="479668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254BC4-C8CF-4FA8-A8AF-432BC539AC7E}"/>
              </a:ext>
            </a:extLst>
          </p:cNvPr>
          <p:cNvSpPr txBox="1"/>
          <p:nvPr/>
        </p:nvSpPr>
        <p:spPr>
          <a:xfrm>
            <a:off x="88400" y="1836983"/>
            <a:ext cx="272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Secondary metabolites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325BF5-88E6-4CC7-9FB8-FE06502ED8B4}"/>
              </a:ext>
            </a:extLst>
          </p:cNvPr>
          <p:cNvSpPr txBox="1"/>
          <p:nvPr/>
        </p:nvSpPr>
        <p:spPr>
          <a:xfrm>
            <a:off x="88400" y="2883316"/>
            <a:ext cx="272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Pigmentation</a:t>
            </a:r>
          </a:p>
        </p:txBody>
      </p:sp>
    </p:spTree>
    <p:extLst>
      <p:ext uri="{BB962C8B-B14F-4D97-AF65-F5344CB8AC3E}">
        <p14:creationId xmlns:p14="http://schemas.microsoft.com/office/powerpoint/2010/main" val="9369680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1ff87821-371b-4040-a7a2-428170f8cf31"/>
</p:tagLst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22433</TotalTime>
  <Words>664</Words>
  <Application>Microsoft Office PowerPoint</Application>
  <PresentationFormat>Widescreen</PresentationFormat>
  <Paragraphs>91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Avenir Next LT Pro</vt:lpstr>
      <vt:lpstr>Calibri</vt:lpstr>
      <vt:lpstr>Wingdings</vt:lpstr>
      <vt:lpstr>1_Office Theme</vt:lpstr>
      <vt:lpstr>Phytophthora infestans</vt:lpstr>
      <vt:lpstr>Phytophthora videos</vt:lpstr>
      <vt:lpstr>Taxonomy, phylogeny, etc. </vt:lpstr>
      <vt:lpstr>PowerPoint Presentation</vt:lpstr>
      <vt:lpstr>PowerPoint Presentation</vt:lpstr>
      <vt:lpstr>Biology of Oomycetes vs. Fungi</vt:lpstr>
      <vt:lpstr>Phytophthora videos</vt:lpstr>
      <vt:lpstr>PowerPoint Presentation</vt:lpstr>
      <vt:lpstr>PowerPoint Presentation</vt:lpstr>
      <vt:lpstr>PowerPoint Presentation</vt:lpstr>
      <vt:lpstr>PowerPoint Presentation</vt:lpstr>
      <vt:lpstr>Prof. Lowe-Power discusses the Irish Potato famine</vt:lpstr>
      <vt:lpstr>Disease Biology</vt:lpstr>
      <vt:lpstr>Phytophthora sp.: Important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Genomics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Phytophthora videos</vt:lpstr>
      <vt:lpstr>PowerPoint Presentation</vt:lpstr>
      <vt:lpstr>“Fifi the Zoospore”  (P. infestans song based on “Frosty the Snowman)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Aspergillus</dc:title>
  <dc:creator>Tiffany Lowe-Power</dc:creator>
  <cp:lastModifiedBy>Tiffany Lowe-Power</cp:lastModifiedBy>
  <cp:revision>166</cp:revision>
  <cp:lastPrinted>2022-02-15T01:59:42Z</cp:lastPrinted>
  <dcterms:created xsi:type="dcterms:W3CDTF">2021-09-13T23:48:17Z</dcterms:created>
  <dcterms:modified xsi:type="dcterms:W3CDTF">2022-04-07T16:49:42Z</dcterms:modified>
</cp:coreProperties>
</file>