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114197-BC5A-477C-B1F6-00A72ED53746}">
          <p14:sldIdLst/>
        </p14:section>
        <p14:section name="Student Printouts" id="{56850046-5F3D-4FC5-B8BE-7256082675C0}">
          <p14:sldIdLst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</p14:sldIdLst>
        </p14:section>
        <p14:section name="Instructor key" id="{2E49532B-3052-41CB-81DA-0E219255C9D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00933E"/>
    <a:srgbClr val="00B6BC"/>
    <a:srgbClr val="FF7404"/>
    <a:srgbClr val="CFCFCF"/>
    <a:srgbClr val="B7D789"/>
    <a:srgbClr val="F8F8F6"/>
    <a:srgbClr val="F7F9EE"/>
    <a:srgbClr val="E5A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1T20:17:12.119"/>
    </inkml:context>
    <inkml:brush xml:id="br0">
      <inkml:brushProperty name="width" value="0.05" units="cm"/>
      <inkml:brushProperty name="height" value="0.05" units="cm"/>
      <inkml:brushProperty name="color" value="#AB008B"/>
      <inkml:brushProperty name="ignorePressure" value="1"/>
    </inkml:brush>
  </inkml:definitions>
  <inkml:trace contextRef="#ctx0" brushRef="#br0">1189 0,'-1166'0,"1143"0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1T21:05:26.563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5056 0,'-72'73,"-65"61,-33 25,47-90,-170 58,123-78,-86 5,28-6,-133-20,-213-29,208-52,169-2,-46-1,35 19,187 33,-1 0,1 2,-1 1,1 0,-1 2,1 1,-1 0,1 1,0 2,0 0,0 1,1 1,0 1,-13 7,-289 74,14-12,244-59,39-12,1 1,0 1,0 1,1 1,0 1,1 1,-18 13,-1 7,0 1,3 3,0 1,3 2,1 1,2 1,-6 15,28-36,1 2,1-1,1 1,0 0,2 0,1 1,1 0,0 0,2 5,-10 63,-1 232,15-197,-3 661,-29-490,3 49,27 711,9-989,-4-51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1T21:05:43.32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856 38,'2'10,"0"-1,1 0,0 0,1-1,0 1,0-1,1 0,0 0,1 0,-1 0,1-1,1 0,-1 0,2-1,21 29,78 109,-21-45,46 33,-102-109,-2 0,-1 2,0 1,-2 2,-2 0,0 1,11 22,41 111,-28 57,-43 279,-57-181,-1-25,28-98,0 82,27 735,26-773,-26-200,-2 1,-1-1,-2 1,-2-1,-2 0,-7 23,-66 139,2 41,-13 80,-3-36,93-280,-7 18,3-40,8-331,2 329,0 1,1-1,1 1,1 0,0 1,2 0,0 0,0 1,2 0,0 0,12-12,-10 13,-1-2,0 1,-1-2,-1 1,-1-1,0-1,-2 0,0 0,-1 0,1-6,23-214,23 28,25-107,-72 293,5-52,-12 75,1 0,-1 0,0 1,1-1,-1 0,0 1,0-1,0 1,0-1,0 1,0 0,-1-1,1 1,0 0,-1 0,1 0,-1 0,1 0,-1 0,1 0,-1 0,0 1,0-1,1 0,-1 1,0 0,0-1,1 1,-1 0,0 0,0 0,0 0,1 0,-1 1,0-1,0 0,0 1,1 0,-1-1,0 1,0 0,-219 52,166-53,33-2,0 2,1 1,-1 1,0 0,0 2,1 0,0 2,-14 5,5-3,1-1,-1-1,-1-1,1-2,-1-1,1-1,-1-2,1-1,-17-4,-60-46,43 10,-81 13,137 27,0 0,0 1,0-1,0 2,0-1,1 1,-1 1,0-1,0 1,0 1,0 0,0 0,1 0,-1 1,1 0,0 0,0 1,0 0,0 0,1 1,-1 0,1 0,0 0,1 1,-1 0,0 2,-6-1,43-41,-9 22,0 1,1 1,1 1,-1 1,1 1,0 1,1 1,0 1,-1 1,1 2,0 0,0 2,0 0,3 2,23-2,187 51,31-24,-209-32,0-1,0-4,-1-2,-1-3,38-15,-9-9,-80 32,1 1,0-1,0 1,0 1,0 0,1 0,-1 1,1 0,0 0,0 1,0 0,1 0,-1 1,0 1,1-1,-1 2,0-1,1 1,-1 1,0-1,0 2,0-1,0 1,0 0,-1 1,1 0,5 4,56 119,63 78,-108-143,18 96,-40-31,17-192,-27 28,-1 1,-2 0,-1 1,-2 0,-1 1,-2 0,-2 2,0 0,-3 0,0 2,-2 1,-1 0,-23-19,28 25,-88-73,1-78,69 27,11 14,15-126,13 162,-2-808,1 903,0-1,0 1,0-1,-1 0,1 1,-1-1,1 1,-1-1,0 0,0 1,0-1,-1 0,1 1,-1-1,1 0,-1 1,0-1,0 1,0-1,0 1,0 0,-1-1,1 1,-1 0,1 0,-1 0,0 0,0 0,0 0,0 0,0 1,0-1,-1 1,1 0,0 0,-1-1,1 1,-1 1,1-1,-1 0,0 1,1-1,-1 1,0 0,1 0,-1 0,0 0,1 0,-1 1,0-1,1 1,-1-1,0 2,-44 21,0-1,-1-3,0-1,-2-3,-5-1,-140 55,10-42,-99-14,176-16,-178 3,199-35,142 6,314-12,-315 30,0 2,0 3,1 2,0 2,51 5,2-1,131 25,-217-26,-10 1,-1-1,1 1,-1-2,1 0,0 0,-1-1,1 0,0-1,-1-1,0 1,1-2,-1 0,-1 0,1-1,0 0,-1-1,0 0,-1-1,1 0,-1 0,-1-1,1 0,4-6,-1-6,4-1,-1 0,-1-2,-1 0,-1 0,-2-1,0-1,-1 0,-1 0,-2 0,0-1,-2 0,-1 0,0-3,-56-108,35-45,-9-4,18-104,34 156,-15 78,-8 52,0-1,0 0,0 1,0-1,-1 0,0 0,0 0,0 0,-1 0,0 0,1 0,-2 0,1 0,-1 0,0 0,0 0,0 0,0 0,-1 1,0-1,0 0,0 1,-1 0,1-1,-1 1,0 0,-1 0,1 1,-1-1,1 1,-1-1,-2 0,-123-96,70 44,-136-50,74 46,99 49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01T20:17:12.119"/>
    </inkml:context>
    <inkml:brush xml:id="br0">
      <inkml:brushProperty name="width" value="0.05" units="cm"/>
      <inkml:brushProperty name="height" value="0.05" units="cm"/>
      <inkml:brushProperty name="color" value="#AB008B"/>
      <inkml:brushProperty name="ignorePressure" value="1"/>
    </inkml:brush>
  </inkml:definitions>
  <inkml:trace contextRef="#ctx0" brushRef="#br0">1189 0,'-1166'0,"1143"0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76D0-390A-4985-9EE5-399F6FF16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A0377-60C8-45DD-AD04-63B8AB158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EEB34-3B77-4EB3-BE83-E9DDB1BF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2BFEA-F19B-4249-881D-42431564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3C54E-6012-4860-87EE-7DC9B1C6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7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DBCD-CF81-46DC-BD7E-C62F44A3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09CDB-D781-4936-8767-2764887A7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00B50-DCD2-4824-ABCD-C49721335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91418-CB31-4908-AB82-69AE234D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F02F4-065B-447C-8679-89D7388A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9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34073-4287-4189-813D-F19D42CE6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C6D38-E46F-406E-ACDE-681BF38DF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B799-6BB0-4306-9ECA-B8AA10BE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655DE-909C-4472-9E41-B9DD5A5E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01D40-370E-456E-9AC6-AD538502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0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B349-BD2B-48AB-AC74-54ABEC7B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EE2D-5261-4B3D-8EE9-0E782C3A4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63644-EA2E-42A1-B3C3-E8936342C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E27A-59DD-4F06-9CE8-C487EF13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14608-5375-4296-8890-96F85607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3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2DAC-3007-4BEB-9276-AB053833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73A4A-F575-4338-BED8-5D5259B5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06FB7-4734-4FAD-94C6-8F91C189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C4ABF-DEE3-48F5-A08F-1D6C968C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45990-2969-4B69-9D98-977D5D5A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4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C5418-E102-4DF7-BC7E-6FD911B0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0E67E-7702-488D-9D98-BBC6F72C7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E152-309F-4A2B-B4B8-1D5D41850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AF6C6-34DD-49E3-B07D-0C2617207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BECC3-4BF7-4A82-912A-FC4E3A37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3A32D-09B9-4071-8627-CA5D2EB8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6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039C-65FB-4451-9524-72B2BC7C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62187-B6B8-47BD-BC7C-EE3150CDB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C4610-5D25-427B-AD20-18A39AA79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5DF64-DFAA-4858-AF9D-CE85BECF4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15DC7F-907D-4251-B249-36C158721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49334-24DF-4444-A0CD-F723AB97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3AAA8-3635-45CA-B709-CC6530BF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85D79C-726F-4EA9-9A29-868A365D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1E15-82F5-41C7-87AE-6EB4B3EA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6CB90-B755-447F-8ED8-7C713A96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3F1DC-06CE-40F2-B32B-F898B930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0D23A-7208-4E9E-9F0D-0723ADB7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4B78D-2227-4E7D-A406-83245EE0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715ED-0E7E-4C21-9451-3872F4B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0CA2E-0410-471E-B6D6-9BF3663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539F9-0773-4CB1-8A4A-4E1C462E9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8E596-6FC0-4A23-8DAF-3521FE545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F6CF9-E7F4-41F0-84A0-7666E9671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417F0-AB74-41CD-9C52-7EA3047C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65C5D-2C27-4000-95F7-ECDB7067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5103A-E1C7-4087-91AE-B2BE255B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5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B7E5-8B38-4492-BA71-E1261477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47CE9-3CB9-47FE-9B38-1497BEA02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D4426-9FEB-44AC-A51A-7B619AC56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50A5B-0E12-4416-A163-9CE6BC0C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D200C-6556-42DD-B45C-010A08DF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BC29-BC84-4579-A957-64A7ADC8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789CC3-C074-425E-925A-5B8DD74C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AB26-4051-4E49-8B3D-113F2E8D5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E16F2-1376-45A2-A5F5-82AA55F37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ED59D-DA16-477F-8B29-196AC503A58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4620-26E5-4121-9E63-107CDD2B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99DE-BBF2-4DB0-B685-E0E73557B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E518-9916-4CA1-93BE-2A89CB65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4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9.jpeg"/><Relationship Id="rId4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-22226"/>
            <a:ext cx="9144000" cy="2387600"/>
          </a:xfrm>
        </p:spPr>
        <p:txBody>
          <a:bodyPr/>
          <a:lstStyle/>
          <a:p>
            <a:r>
              <a:rPr lang="en-US" i="1" dirty="0"/>
              <a:t>Fusarium </a:t>
            </a:r>
            <a:r>
              <a:rPr lang="en-US" i="1" dirty="0" err="1"/>
              <a:t>graminearum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D8AF1-35AF-4076-A724-0336D6A64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2457449"/>
            <a:ext cx="9144000" cy="1655762"/>
          </a:xfrm>
        </p:spPr>
        <p:txBody>
          <a:bodyPr/>
          <a:lstStyle/>
          <a:p>
            <a:r>
              <a:rPr lang="en-US" dirty="0"/>
              <a:t>a Cereal Killer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47318369-61D8-45D5-96E8-14DFA691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4743"/>
            <a:ext cx="2981325" cy="452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A411D-FEF7-4697-A3DB-29CF2EDC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1" b="27996"/>
          <a:stretch/>
        </p:blipFill>
        <p:spPr>
          <a:xfrm>
            <a:off x="-1" y="4663006"/>
            <a:ext cx="2981326" cy="21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1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Fusarium </a:t>
            </a:r>
            <a:r>
              <a:rPr lang="en-US" dirty="0"/>
              <a:t>head blight: Infection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943250-187D-482B-A7BD-7398C223A321}"/>
              </a:ext>
            </a:extLst>
          </p:cNvPr>
          <p:cNvGrpSpPr/>
          <p:nvPr/>
        </p:nvGrpSpPr>
        <p:grpSpPr>
          <a:xfrm>
            <a:off x="743366" y="2356700"/>
            <a:ext cx="2137148" cy="4501299"/>
            <a:chOff x="2127392" y="2575819"/>
            <a:chExt cx="1699674" cy="3579884"/>
          </a:xfrm>
        </p:grpSpPr>
        <p:pic>
          <p:nvPicPr>
            <p:cNvPr id="7" name="Picture 2" descr="https://ohioline.osu.edu/sites/ohioline/files/imce/Plant_Pathology/PLPTH-CER-06_Fusarium%20Head%20Blight_2016-10.png">
              <a:extLst>
                <a:ext uri="{FF2B5EF4-FFF2-40B4-BE49-F238E27FC236}">
                  <a16:creationId xmlns:a16="http://schemas.microsoft.com/office/drawing/2014/main" id="{6298FD03-B717-4699-B572-20EE042A70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10" t="31921" r="45008" b="6856"/>
            <a:stretch/>
          </p:blipFill>
          <p:spPr bwMode="auto">
            <a:xfrm>
              <a:off x="2347274" y="2705493"/>
              <a:ext cx="1470582" cy="3450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6B514F-B581-48CE-AAD3-55D94FE1E522}"/>
                </a:ext>
              </a:extLst>
            </p:cNvPr>
            <p:cNvSpPr/>
            <p:nvPr/>
          </p:nvSpPr>
          <p:spPr>
            <a:xfrm rot="19604038">
              <a:off x="2127392" y="2575819"/>
              <a:ext cx="759954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05EFA8-1D08-4384-B9B7-80A471C6419A}"/>
                </a:ext>
              </a:extLst>
            </p:cNvPr>
            <p:cNvSpPr/>
            <p:nvPr/>
          </p:nvSpPr>
          <p:spPr>
            <a:xfrm rot="21425486">
              <a:off x="2277915" y="3915705"/>
              <a:ext cx="569214" cy="2224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145474-EA83-4382-8973-5161773829DC}"/>
                </a:ext>
              </a:extLst>
            </p:cNvPr>
            <p:cNvSpPr/>
            <p:nvPr/>
          </p:nvSpPr>
          <p:spPr>
            <a:xfrm rot="21425486">
              <a:off x="3580834" y="2711510"/>
              <a:ext cx="246232" cy="356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F0FF86-B0E1-4C1E-934E-0D0931EC613E}"/>
              </a:ext>
            </a:extLst>
          </p:cNvPr>
          <p:cNvGrpSpPr/>
          <p:nvPr/>
        </p:nvGrpSpPr>
        <p:grpSpPr>
          <a:xfrm rot="1678718">
            <a:off x="297678" y="2462694"/>
            <a:ext cx="459624" cy="1302912"/>
            <a:chOff x="1727199" y="1884218"/>
            <a:chExt cx="544948" cy="15447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C312C6-65FC-4B8E-B85F-D2591F885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98D0F2-08C7-46F0-B151-A5134FBC6A52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B7539AC-9B30-4ADB-B702-57C7C3459B98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83F7956-B3B8-477D-B0D5-9CD6342446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71842" t="26125" r="23206" b="46282"/>
          <a:stretch/>
        </p:blipFill>
        <p:spPr>
          <a:xfrm rot="19552952">
            <a:off x="326819" y="1323780"/>
            <a:ext cx="488770" cy="15960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955DF0-90A7-43C8-B4A0-DA4696EF3C8D}"/>
              </a:ext>
            </a:extLst>
          </p:cNvPr>
          <p:cNvSpPr txBox="1"/>
          <p:nvPr/>
        </p:nvSpPr>
        <p:spPr>
          <a:xfrm>
            <a:off x="1032778" y="658527"/>
            <a:ext cx="325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Fusarium </a:t>
            </a:r>
            <a:r>
              <a:rPr lang="en-US" sz="2400" i="1" dirty="0" err="1"/>
              <a:t>graminearum</a:t>
            </a:r>
            <a:r>
              <a:rPr lang="en-US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58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s://ohioline.osu.edu/sites/ohioline/files/imce/Plant_Pathology/PLPTH-CER-06_Fusarium%20Head%20Blight_2016-10.png">
            <a:extLst>
              <a:ext uri="{FF2B5EF4-FFF2-40B4-BE49-F238E27FC236}">
                <a16:creationId xmlns:a16="http://schemas.microsoft.com/office/drawing/2014/main" id="{1D0A6291-8617-4261-B624-375C1A340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8" t="10247" r="38196" b="74323"/>
          <a:stretch/>
        </p:blipFill>
        <p:spPr bwMode="auto">
          <a:xfrm>
            <a:off x="312762" y="2171130"/>
            <a:ext cx="1245565" cy="29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D5B1940C-03B5-43A8-B9D3-64721FE7077F}"/>
              </a:ext>
            </a:extLst>
          </p:cNvPr>
          <p:cNvSpPr/>
          <p:nvPr/>
        </p:nvSpPr>
        <p:spPr>
          <a:xfrm>
            <a:off x="1548546" y="3174157"/>
            <a:ext cx="159231" cy="424872"/>
          </a:xfrm>
          <a:prstGeom prst="rightBrace">
            <a:avLst>
              <a:gd name="adj1" fmla="val 29034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B4CD656-55D4-424A-8888-7BD56A52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Fusarium </a:t>
            </a:r>
            <a:r>
              <a:rPr lang="en-US" dirty="0"/>
              <a:t>head blight: </a:t>
            </a:r>
            <a:r>
              <a:rPr lang="en-US" i="1" dirty="0"/>
              <a:t>in planta </a:t>
            </a:r>
            <a:r>
              <a:rPr lang="en-US" dirty="0"/>
              <a:t>growth</a:t>
            </a:r>
            <a:endParaRPr lang="en-US" i="1" dirty="0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DBAD77D1-DBCE-4D5B-86ED-93CD62534A7A}"/>
              </a:ext>
            </a:extLst>
          </p:cNvPr>
          <p:cNvSpPr/>
          <p:nvPr/>
        </p:nvSpPr>
        <p:spPr>
          <a:xfrm>
            <a:off x="1561736" y="3779381"/>
            <a:ext cx="159231" cy="424872"/>
          </a:xfrm>
          <a:prstGeom prst="rightBrace">
            <a:avLst>
              <a:gd name="adj1" fmla="val 29034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F1DD22AD-443F-4E17-AD66-20B695E2D0A9}"/>
              </a:ext>
            </a:extLst>
          </p:cNvPr>
          <p:cNvSpPr/>
          <p:nvPr/>
        </p:nvSpPr>
        <p:spPr>
          <a:xfrm>
            <a:off x="1520245" y="4642188"/>
            <a:ext cx="159231" cy="424872"/>
          </a:xfrm>
          <a:prstGeom prst="rightBrace">
            <a:avLst>
              <a:gd name="adj1" fmla="val 29034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17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Fusarium </a:t>
            </a:r>
            <a:r>
              <a:rPr lang="en-US" dirty="0"/>
              <a:t>head blight: </a:t>
            </a:r>
            <a:r>
              <a:rPr lang="en-US" i="1" dirty="0"/>
              <a:t>in planta </a:t>
            </a:r>
            <a:r>
              <a:rPr lang="en-US" dirty="0"/>
              <a:t>growth</a:t>
            </a:r>
            <a:endParaRPr lang="en-US" i="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B81336-E0D3-4686-B4CD-4176BE7C337C}"/>
              </a:ext>
            </a:extLst>
          </p:cNvPr>
          <p:cNvGrpSpPr/>
          <p:nvPr/>
        </p:nvGrpSpPr>
        <p:grpSpPr>
          <a:xfrm>
            <a:off x="0" y="888096"/>
            <a:ext cx="3970284" cy="3420397"/>
            <a:chOff x="2347389" y="199574"/>
            <a:chExt cx="7497221" cy="6458851"/>
          </a:xfrm>
        </p:grpSpPr>
        <p:pic>
          <p:nvPicPr>
            <p:cNvPr id="36" name="Picture 2" descr="Spikelets icons or cereal wheat or rye ears and spike stalks. vector  isolated set for bakery or bread and farm flour product | CanStock">
              <a:extLst>
                <a:ext uri="{FF2B5EF4-FFF2-40B4-BE49-F238E27FC236}">
                  <a16:creationId xmlns:a16="http://schemas.microsoft.com/office/drawing/2014/main" id="{03B1B1C8-488C-4AD5-AAE1-33CCF09CB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0" t="1046" r="27918" b="54949"/>
            <a:stretch/>
          </p:blipFill>
          <p:spPr bwMode="auto">
            <a:xfrm>
              <a:off x="4773770" y="2455464"/>
              <a:ext cx="1596069" cy="404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13FB47-32C7-4D19-BA6E-F68F5751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7389" y="199574"/>
              <a:ext cx="7497221" cy="645885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CFA43B-45FD-4928-BDDA-8D9BA1F0A28C}"/>
                </a:ext>
              </a:extLst>
            </p:cNvPr>
            <p:cNvSpPr/>
            <p:nvPr/>
          </p:nvSpPr>
          <p:spPr>
            <a:xfrm rot="20772504">
              <a:off x="3700938" y="1628615"/>
              <a:ext cx="1419215" cy="206711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5F33697-E1B2-49DC-9900-D391F4068C52}"/>
                </a:ext>
              </a:extLst>
            </p:cNvPr>
            <p:cNvSpPr/>
            <p:nvPr/>
          </p:nvSpPr>
          <p:spPr>
            <a:xfrm rot="20772504">
              <a:off x="3735322" y="1502993"/>
              <a:ext cx="1419215" cy="206711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B6B646D-8445-4D09-BE54-101E985A996E}"/>
                </a:ext>
              </a:extLst>
            </p:cNvPr>
            <p:cNvSpPr/>
            <p:nvPr/>
          </p:nvSpPr>
          <p:spPr>
            <a:xfrm rot="20772504">
              <a:off x="3895739" y="1359075"/>
              <a:ext cx="1419215" cy="206711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B91B84F-34B3-429E-B943-C7F9DBC3445D}"/>
                </a:ext>
              </a:extLst>
            </p:cNvPr>
            <p:cNvSpPr/>
            <p:nvPr/>
          </p:nvSpPr>
          <p:spPr>
            <a:xfrm rot="20184419">
              <a:off x="4147732" y="1274400"/>
              <a:ext cx="532221" cy="199920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AAEB57-FC33-48F3-892A-EFE9A93FE468}"/>
                </a:ext>
              </a:extLst>
            </p:cNvPr>
            <p:cNvSpPr/>
            <p:nvPr/>
          </p:nvSpPr>
          <p:spPr>
            <a:xfrm rot="20184419">
              <a:off x="4827402" y="1454866"/>
              <a:ext cx="532221" cy="199920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8675D79-71FD-4634-ADEC-06291641FD73}"/>
                </a:ext>
              </a:extLst>
            </p:cNvPr>
            <p:cNvSpPr/>
            <p:nvPr/>
          </p:nvSpPr>
          <p:spPr>
            <a:xfrm rot="20184419">
              <a:off x="4214855" y="1652979"/>
              <a:ext cx="532221" cy="199920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AD5840A-50C4-4E71-A87A-6D9D386BCDE9}"/>
                </a:ext>
              </a:extLst>
            </p:cNvPr>
            <p:cNvSpPr/>
            <p:nvPr/>
          </p:nvSpPr>
          <p:spPr>
            <a:xfrm>
              <a:off x="5124334" y="3797280"/>
              <a:ext cx="4167447" cy="1448975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F997855-6BE1-4C0F-ABC7-02704A056F6C}"/>
                </a:ext>
              </a:extLst>
            </p:cNvPr>
            <p:cNvSpPr/>
            <p:nvPr/>
          </p:nvSpPr>
          <p:spPr>
            <a:xfrm>
              <a:off x="3731141" y="4094341"/>
              <a:ext cx="739259" cy="994896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00E18C-9484-49D3-A015-FDCA55F93A65}"/>
                </a:ext>
              </a:extLst>
            </p:cNvPr>
            <p:cNvSpPr/>
            <p:nvPr/>
          </p:nvSpPr>
          <p:spPr>
            <a:xfrm rot="1866093">
              <a:off x="4194817" y="4625180"/>
              <a:ext cx="1240195" cy="1080979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83FCE4-833C-4BFE-B94B-C79A92EEF75F}"/>
                </a:ext>
              </a:extLst>
            </p:cNvPr>
            <p:cNvSpPr/>
            <p:nvPr/>
          </p:nvSpPr>
          <p:spPr>
            <a:xfrm rot="868476">
              <a:off x="5003680" y="5479238"/>
              <a:ext cx="969112" cy="1080979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CD23688-924A-4A52-B588-834A611E8EF3}"/>
                </a:ext>
              </a:extLst>
            </p:cNvPr>
            <p:cNvSpPr/>
            <p:nvPr/>
          </p:nvSpPr>
          <p:spPr>
            <a:xfrm>
              <a:off x="6333222" y="3572322"/>
              <a:ext cx="1748595" cy="471247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A0F6D98-F826-4F8B-B9C1-3132FFBC9CFC}"/>
                </a:ext>
              </a:extLst>
            </p:cNvPr>
            <p:cNvSpPr/>
            <p:nvPr/>
          </p:nvSpPr>
          <p:spPr>
            <a:xfrm>
              <a:off x="7824895" y="1425486"/>
              <a:ext cx="1748595" cy="664741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49D8C76-1008-4B9B-AD09-88EEE3E4C5F2}"/>
                </a:ext>
              </a:extLst>
            </p:cNvPr>
            <p:cNvSpPr/>
            <p:nvPr/>
          </p:nvSpPr>
          <p:spPr>
            <a:xfrm>
              <a:off x="8543955" y="516133"/>
              <a:ext cx="1029535" cy="1056339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B3ABD7D-FEE6-46C7-AA13-853D79A64204}"/>
                </a:ext>
              </a:extLst>
            </p:cNvPr>
            <p:cNvSpPr/>
            <p:nvPr/>
          </p:nvSpPr>
          <p:spPr>
            <a:xfrm>
              <a:off x="5343054" y="1989539"/>
              <a:ext cx="606411" cy="266351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EE49B3E-9DB0-4E0F-A987-5D3C280AB252}"/>
                </a:ext>
              </a:extLst>
            </p:cNvPr>
            <p:cNvSpPr/>
            <p:nvPr/>
          </p:nvSpPr>
          <p:spPr>
            <a:xfrm rot="1889037">
              <a:off x="4758208" y="1967671"/>
              <a:ext cx="606411" cy="266351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5D554AD-827E-4CB7-B95E-4E84A1F4CFD8}"/>
                </a:ext>
              </a:extLst>
            </p:cNvPr>
            <p:cNvSpPr/>
            <p:nvPr/>
          </p:nvSpPr>
          <p:spPr>
            <a:xfrm>
              <a:off x="6627029" y="5800434"/>
              <a:ext cx="1757839" cy="700032"/>
            </a:xfrm>
            <a:prstGeom prst="rect">
              <a:avLst/>
            </a:prstGeom>
            <a:solidFill>
              <a:srgbClr val="B7D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994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Plant defenses to filamentous pathogens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B81336-E0D3-4686-B4CD-4176BE7C337C}"/>
              </a:ext>
            </a:extLst>
          </p:cNvPr>
          <p:cNvGrpSpPr/>
          <p:nvPr/>
        </p:nvGrpSpPr>
        <p:grpSpPr>
          <a:xfrm>
            <a:off x="0" y="620243"/>
            <a:ext cx="3149600" cy="2713378"/>
            <a:chOff x="2347389" y="199574"/>
            <a:chExt cx="7497221" cy="6458851"/>
          </a:xfrm>
        </p:grpSpPr>
        <p:pic>
          <p:nvPicPr>
            <p:cNvPr id="36" name="Picture 2" descr="Spikelets icons or cereal wheat or rye ears and spike stalks. vector  isolated set for bakery or bread and farm flour product | CanStock">
              <a:extLst>
                <a:ext uri="{FF2B5EF4-FFF2-40B4-BE49-F238E27FC236}">
                  <a16:creationId xmlns:a16="http://schemas.microsoft.com/office/drawing/2014/main" id="{03B1B1C8-488C-4AD5-AAE1-33CCF09CB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40" t="1046" r="27918" b="54949"/>
            <a:stretch/>
          </p:blipFill>
          <p:spPr bwMode="auto">
            <a:xfrm>
              <a:off x="4773770" y="2455464"/>
              <a:ext cx="1596069" cy="404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13FB47-32C7-4D19-BA6E-F68F5751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7389" y="199574"/>
              <a:ext cx="7497221" cy="645885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CFA43B-45FD-4928-BDDA-8D9BA1F0A28C}"/>
                </a:ext>
              </a:extLst>
            </p:cNvPr>
            <p:cNvSpPr/>
            <p:nvPr/>
          </p:nvSpPr>
          <p:spPr>
            <a:xfrm rot="20772504">
              <a:off x="3700938" y="1628615"/>
              <a:ext cx="1419215" cy="206711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5F33697-E1B2-49DC-9900-D391F4068C52}"/>
                </a:ext>
              </a:extLst>
            </p:cNvPr>
            <p:cNvSpPr/>
            <p:nvPr/>
          </p:nvSpPr>
          <p:spPr>
            <a:xfrm rot="20772504">
              <a:off x="3735322" y="1502993"/>
              <a:ext cx="1419215" cy="206711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B6B646D-8445-4D09-BE54-101E985A996E}"/>
                </a:ext>
              </a:extLst>
            </p:cNvPr>
            <p:cNvSpPr/>
            <p:nvPr/>
          </p:nvSpPr>
          <p:spPr>
            <a:xfrm rot="20772504">
              <a:off x="3895739" y="1359075"/>
              <a:ext cx="1419215" cy="206711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B91B84F-34B3-429E-B943-C7F9DBC3445D}"/>
                </a:ext>
              </a:extLst>
            </p:cNvPr>
            <p:cNvSpPr/>
            <p:nvPr/>
          </p:nvSpPr>
          <p:spPr>
            <a:xfrm rot="20184419">
              <a:off x="4147732" y="1274400"/>
              <a:ext cx="532221" cy="199920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AAEB57-FC33-48F3-892A-EFE9A93FE468}"/>
                </a:ext>
              </a:extLst>
            </p:cNvPr>
            <p:cNvSpPr/>
            <p:nvPr/>
          </p:nvSpPr>
          <p:spPr>
            <a:xfrm rot="20184419">
              <a:off x="4827402" y="1454866"/>
              <a:ext cx="532221" cy="199920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8675D79-71FD-4634-ADEC-06291641FD73}"/>
                </a:ext>
              </a:extLst>
            </p:cNvPr>
            <p:cNvSpPr/>
            <p:nvPr/>
          </p:nvSpPr>
          <p:spPr>
            <a:xfrm rot="20184419">
              <a:off x="4214855" y="1652979"/>
              <a:ext cx="532221" cy="199920"/>
            </a:xfrm>
            <a:prstGeom prst="rect">
              <a:avLst/>
            </a:prstGeom>
            <a:solidFill>
              <a:srgbClr val="E5A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AD5840A-50C4-4E71-A87A-6D9D386BCDE9}"/>
                </a:ext>
              </a:extLst>
            </p:cNvPr>
            <p:cNvSpPr/>
            <p:nvPr/>
          </p:nvSpPr>
          <p:spPr>
            <a:xfrm>
              <a:off x="5124334" y="3797280"/>
              <a:ext cx="4167447" cy="1448975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F997855-6BE1-4C0F-ABC7-02704A056F6C}"/>
                </a:ext>
              </a:extLst>
            </p:cNvPr>
            <p:cNvSpPr/>
            <p:nvPr/>
          </p:nvSpPr>
          <p:spPr>
            <a:xfrm>
              <a:off x="3731141" y="4094341"/>
              <a:ext cx="739259" cy="994896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00E18C-9484-49D3-A015-FDCA55F93A65}"/>
                </a:ext>
              </a:extLst>
            </p:cNvPr>
            <p:cNvSpPr/>
            <p:nvPr/>
          </p:nvSpPr>
          <p:spPr>
            <a:xfrm rot="1866093">
              <a:off x="4194817" y="4625180"/>
              <a:ext cx="1240195" cy="1080979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83FCE4-833C-4BFE-B94B-C79A92EEF75F}"/>
                </a:ext>
              </a:extLst>
            </p:cNvPr>
            <p:cNvSpPr/>
            <p:nvPr/>
          </p:nvSpPr>
          <p:spPr>
            <a:xfrm rot="868476">
              <a:off x="5003680" y="5479238"/>
              <a:ext cx="969112" cy="1080979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CD23688-924A-4A52-B588-834A611E8EF3}"/>
                </a:ext>
              </a:extLst>
            </p:cNvPr>
            <p:cNvSpPr/>
            <p:nvPr/>
          </p:nvSpPr>
          <p:spPr>
            <a:xfrm>
              <a:off x="6333222" y="3572322"/>
              <a:ext cx="1748595" cy="471247"/>
            </a:xfrm>
            <a:prstGeom prst="rect">
              <a:avLst/>
            </a:prstGeom>
            <a:solidFill>
              <a:srgbClr val="F7F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A0F6D98-F826-4F8B-B9C1-3132FFBC9CFC}"/>
                </a:ext>
              </a:extLst>
            </p:cNvPr>
            <p:cNvSpPr/>
            <p:nvPr/>
          </p:nvSpPr>
          <p:spPr>
            <a:xfrm>
              <a:off x="7824895" y="1425486"/>
              <a:ext cx="1748595" cy="664741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49D8C76-1008-4B9B-AD09-88EEE3E4C5F2}"/>
                </a:ext>
              </a:extLst>
            </p:cNvPr>
            <p:cNvSpPr/>
            <p:nvPr/>
          </p:nvSpPr>
          <p:spPr>
            <a:xfrm>
              <a:off x="8543955" y="516133"/>
              <a:ext cx="1029535" cy="1056339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B3ABD7D-FEE6-46C7-AA13-853D79A64204}"/>
                </a:ext>
              </a:extLst>
            </p:cNvPr>
            <p:cNvSpPr/>
            <p:nvPr/>
          </p:nvSpPr>
          <p:spPr>
            <a:xfrm>
              <a:off x="5343054" y="1989539"/>
              <a:ext cx="606411" cy="266351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EE49B3E-9DB0-4E0F-A987-5D3C280AB252}"/>
                </a:ext>
              </a:extLst>
            </p:cNvPr>
            <p:cNvSpPr/>
            <p:nvPr/>
          </p:nvSpPr>
          <p:spPr>
            <a:xfrm rot="1889037">
              <a:off x="4758208" y="1967671"/>
              <a:ext cx="606411" cy="266351"/>
            </a:xfrm>
            <a:prstGeom prst="rect">
              <a:avLst/>
            </a:prstGeom>
            <a:solidFill>
              <a:srgbClr val="F8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5D554AD-827E-4CB7-B95E-4E84A1F4CFD8}"/>
                </a:ext>
              </a:extLst>
            </p:cNvPr>
            <p:cNvSpPr/>
            <p:nvPr/>
          </p:nvSpPr>
          <p:spPr>
            <a:xfrm>
              <a:off x="6627029" y="5800434"/>
              <a:ext cx="1757839" cy="700032"/>
            </a:xfrm>
            <a:prstGeom prst="rect">
              <a:avLst/>
            </a:prstGeom>
            <a:solidFill>
              <a:srgbClr val="B7D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742B11B-DDA0-47E4-9D4B-A8CFD286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4758"/>
            <a:ext cx="3894218" cy="34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5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640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Role secondary metabolites in Saprophytic phase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D1C73C-EB25-45A6-B7B5-FF531B208037}"/>
              </a:ext>
            </a:extLst>
          </p:cNvPr>
          <p:cNvGrpSpPr/>
          <p:nvPr/>
        </p:nvGrpSpPr>
        <p:grpSpPr>
          <a:xfrm rot="5400000">
            <a:off x="-220661" y="1840858"/>
            <a:ext cx="2117721" cy="1058562"/>
            <a:chOff x="3165060" y="4981326"/>
            <a:chExt cx="2117721" cy="1058562"/>
          </a:xfrm>
        </p:grpSpPr>
        <p:pic>
          <p:nvPicPr>
            <p:cNvPr id="32" name="Picture 2" descr="The life cycle of F. graminearum (sexual phase, G. zeae), causal agent of Fusarium head blight on wheat. Details of specific aspects of the cycle are discussed in the text. ">
              <a:extLst>
                <a:ext uri="{FF2B5EF4-FFF2-40B4-BE49-F238E27FC236}">
                  <a16:creationId xmlns:a16="http://schemas.microsoft.com/office/drawing/2014/main" id="{438F4B20-AD87-48C4-AD1F-9C10E2F9A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0" t="71455" r="53244" b="14975"/>
            <a:stretch/>
          </p:blipFill>
          <p:spPr bwMode="auto">
            <a:xfrm>
              <a:off x="3207469" y="5172623"/>
              <a:ext cx="2060219" cy="8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B4CE2F-AC9B-4240-B09D-6EEB1F6D999F}"/>
                </a:ext>
              </a:extLst>
            </p:cNvPr>
            <p:cNvSpPr/>
            <p:nvPr/>
          </p:nvSpPr>
          <p:spPr>
            <a:xfrm rot="21322740">
              <a:off x="3165060" y="4987991"/>
              <a:ext cx="73399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4ED358-5287-4C61-BB2A-F98D27A55E92}"/>
                </a:ext>
              </a:extLst>
            </p:cNvPr>
            <p:cNvSpPr/>
            <p:nvPr/>
          </p:nvSpPr>
          <p:spPr>
            <a:xfrm rot="476848">
              <a:off x="4712776" y="4981326"/>
              <a:ext cx="570005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290" name="Picture 2" descr="Trichoderma">
            <a:extLst>
              <a:ext uri="{FF2B5EF4-FFF2-40B4-BE49-F238E27FC236}">
                <a16:creationId xmlns:a16="http://schemas.microsoft.com/office/drawing/2014/main" id="{B7865F4C-D3DC-414D-83E6-8BF828B1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3" y="3675419"/>
            <a:ext cx="3657600" cy="28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2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6F49B0B-B833-4FB3-8DA8-6FDD6D34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Fg</a:t>
            </a:r>
            <a:r>
              <a:rPr lang="en-US" dirty="0"/>
              <a:t> weapons: Secondary metabolites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C5BB1-DA3A-4C05-8439-8CFA7A89B1C3}"/>
              </a:ext>
            </a:extLst>
          </p:cNvPr>
          <p:cNvSpPr txBox="1"/>
          <p:nvPr/>
        </p:nvSpPr>
        <p:spPr>
          <a:xfrm>
            <a:off x="838200" y="798203"/>
            <a:ext cx="10444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Fg</a:t>
            </a:r>
            <a:r>
              <a:rPr lang="en-US" sz="3200" dirty="0"/>
              <a:t> genomes contain 67 putative secondary metabolite gene clusters, including: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F72FB-C754-4D9F-A883-FD2B142D68CF}"/>
              </a:ext>
            </a:extLst>
          </p:cNvPr>
          <p:cNvSpPr txBox="1"/>
          <p:nvPr/>
        </p:nvSpPr>
        <p:spPr>
          <a:xfrm>
            <a:off x="838200" y="2142215"/>
            <a:ext cx="6527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7</a:t>
            </a:r>
          </a:p>
          <a:p>
            <a:endParaRPr lang="en-US" sz="3600" dirty="0"/>
          </a:p>
          <a:p>
            <a:r>
              <a:rPr lang="en-US" sz="3600" dirty="0"/>
              <a:t>15</a:t>
            </a:r>
          </a:p>
          <a:p>
            <a:endParaRPr lang="en-US" sz="3600" dirty="0"/>
          </a:p>
          <a:p>
            <a:r>
              <a:rPr lang="en-US" sz="3600" dirty="0"/>
              <a:t>19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569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annualreviews.org/na101/home/literatum/publisher/ar/journals/content/phyto/2021/phyto.2021.59.issue-1/annurev-phyto-020620-102825/20210815/images/large/py590373.f3.jpeg">
            <a:extLst>
              <a:ext uri="{FF2B5EF4-FFF2-40B4-BE49-F238E27FC236}">
                <a16:creationId xmlns:a16="http://schemas.microsoft.com/office/drawing/2014/main" id="{E41A5F78-72DA-4E59-B56D-B0E2B091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" y="0"/>
            <a:ext cx="5275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FFBEAC-23CA-4F8D-982E-1AACDE9E62F7}"/>
                  </a:ext>
                </a:extLst>
              </p14:cNvPr>
              <p14:cNvContentPartPr/>
              <p14:nvPr/>
            </p14:nvContentPartPr>
            <p14:xfrm>
              <a:off x="29224" y="666450"/>
              <a:ext cx="428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FFBEAC-23CA-4F8D-982E-1AACDE9E62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24" y="657450"/>
                <a:ext cx="446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3FD2331-8397-4337-A9BA-038C4A2D758F}"/>
              </a:ext>
            </a:extLst>
          </p:cNvPr>
          <p:cNvSpPr txBox="1"/>
          <p:nvPr/>
        </p:nvSpPr>
        <p:spPr>
          <a:xfrm>
            <a:off x="7701319" y="3028359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Culmorin</a:t>
            </a:r>
            <a:endParaRPr lang="en-US" sz="2400" dirty="0"/>
          </a:p>
        </p:txBody>
      </p:sp>
      <p:pic>
        <p:nvPicPr>
          <p:cNvPr id="38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7C84379E-E719-41A0-BA28-0343AF387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4" t="22116" r="53829" b="59134"/>
          <a:stretch/>
        </p:blipFill>
        <p:spPr bwMode="auto">
          <a:xfrm>
            <a:off x="5696190" y="2956445"/>
            <a:ext cx="1378071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001F8E0-5D8F-4049-8B1F-D281A08ACE22}"/>
              </a:ext>
            </a:extLst>
          </p:cNvPr>
          <p:cNvSpPr txBox="1"/>
          <p:nvPr/>
        </p:nvSpPr>
        <p:spPr>
          <a:xfrm>
            <a:off x="8354319" y="191039"/>
            <a:ext cx="132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Terpenes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06308D-1862-4574-B580-AB749FFA68B3}"/>
              </a:ext>
            </a:extLst>
          </p:cNvPr>
          <p:cNvSpPr txBox="1"/>
          <p:nvPr/>
        </p:nvSpPr>
        <p:spPr>
          <a:xfrm>
            <a:off x="7773569" y="1023170"/>
            <a:ext cx="189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Cyclonerodiol</a:t>
            </a:r>
            <a:endParaRPr lang="en-US" sz="2400" dirty="0"/>
          </a:p>
        </p:txBody>
      </p:sp>
      <p:pic>
        <p:nvPicPr>
          <p:cNvPr id="41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7581157F-D7F8-40E9-9B63-B95D989E6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t="2457" r="54973" b="78793"/>
          <a:stretch/>
        </p:blipFill>
        <p:spPr bwMode="auto">
          <a:xfrm>
            <a:off x="5362672" y="1113657"/>
            <a:ext cx="23050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B05EFF64-06EC-4C71-BFC9-52F10496B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5363" r="79483" b="73195"/>
          <a:stretch/>
        </p:blipFill>
        <p:spPr bwMode="auto">
          <a:xfrm>
            <a:off x="5627345" y="4316259"/>
            <a:ext cx="2001569" cy="14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0B6CD6D-27A2-4894-9244-2683C316EF06}"/>
              </a:ext>
            </a:extLst>
          </p:cNvPr>
          <p:cNvSpPr/>
          <p:nvPr/>
        </p:nvSpPr>
        <p:spPr>
          <a:xfrm>
            <a:off x="5962747" y="2044970"/>
            <a:ext cx="1104900" cy="18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D50115-C376-4998-8BDD-1A1C56B11B24}"/>
              </a:ext>
            </a:extLst>
          </p:cNvPr>
          <p:cNvSpPr/>
          <p:nvPr/>
        </p:nvSpPr>
        <p:spPr>
          <a:xfrm>
            <a:off x="5962747" y="3961697"/>
            <a:ext cx="1104900" cy="18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2495EB-27E4-475B-9A84-1A9CC3D17F61}"/>
              </a:ext>
            </a:extLst>
          </p:cNvPr>
          <p:cNvSpPr/>
          <p:nvPr/>
        </p:nvSpPr>
        <p:spPr>
          <a:xfrm>
            <a:off x="5832775" y="5599930"/>
            <a:ext cx="1234872" cy="18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1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Fg</a:t>
            </a:r>
            <a:r>
              <a:rPr lang="en-US" dirty="0"/>
              <a:t> weapons: Trichothecenes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42AE2-A6BC-4E45-8F99-9D4F0C1F9602}"/>
              </a:ext>
            </a:extLst>
          </p:cNvPr>
          <p:cNvSpPr/>
          <p:nvPr/>
        </p:nvSpPr>
        <p:spPr>
          <a:xfrm>
            <a:off x="4684143" y="1169493"/>
            <a:ext cx="72378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Symptoms in animals:</a:t>
            </a:r>
          </a:p>
          <a:p>
            <a:r>
              <a:rPr lang="en-US" sz="2400" dirty="0"/>
              <a:t>Acute: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Chronic: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Chemical properties: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B76D3B-5D6A-4A0F-8FE1-8C36A86326C7}"/>
              </a:ext>
            </a:extLst>
          </p:cNvPr>
          <p:cNvSpPr/>
          <p:nvPr/>
        </p:nvSpPr>
        <p:spPr>
          <a:xfrm>
            <a:off x="464804" y="1400745"/>
            <a:ext cx="4917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Mode of action: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C63550-B168-4FD5-9B79-D24242DC9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88" r="56252"/>
          <a:stretch/>
        </p:blipFill>
        <p:spPr>
          <a:xfrm>
            <a:off x="1400273" y="2566156"/>
            <a:ext cx="2512308" cy="19488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6F5A97-D2DF-45A2-B449-BA54C9964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3" t="3446" r="-123" b="-1"/>
          <a:stretch/>
        </p:blipFill>
        <p:spPr>
          <a:xfrm>
            <a:off x="269973" y="3866344"/>
            <a:ext cx="3946053" cy="29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2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Biosynthesis of Trichothecenes (</a:t>
            </a:r>
            <a:r>
              <a:rPr lang="en-US" dirty="0" err="1"/>
              <a:t>e.g.DON</a:t>
            </a:r>
            <a:r>
              <a:rPr lang="en-US" dirty="0"/>
              <a:t>)</a:t>
            </a:r>
          </a:p>
        </p:txBody>
      </p:sp>
      <p:pic>
        <p:nvPicPr>
          <p:cNvPr id="30" name="Picture 4" descr="https://upload.wikimedia.org/wikipedia/commons/b/b6/Deepoxydation.jpg">
            <a:extLst>
              <a:ext uri="{FF2B5EF4-FFF2-40B4-BE49-F238E27FC236}">
                <a16:creationId xmlns:a16="http://schemas.microsoft.com/office/drawing/2014/main" id="{1E3D8D80-3350-46AA-8669-25377DB79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907" r="-1308" b="61385"/>
          <a:stretch/>
        </p:blipFill>
        <p:spPr bwMode="auto">
          <a:xfrm>
            <a:off x="8060639" y="4565484"/>
            <a:ext cx="3448455" cy="19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D65E95-DE99-4243-9F91-A1DA1C6B578F}"/>
              </a:ext>
            </a:extLst>
          </p:cNvPr>
          <p:cNvGrpSpPr/>
          <p:nvPr/>
        </p:nvGrpSpPr>
        <p:grpSpPr>
          <a:xfrm>
            <a:off x="152400" y="903577"/>
            <a:ext cx="7430947" cy="5460735"/>
            <a:chOff x="2105822" y="822520"/>
            <a:chExt cx="5732309" cy="4212467"/>
          </a:xfrm>
        </p:grpSpPr>
        <p:pic>
          <p:nvPicPr>
            <p:cNvPr id="9218" name="Picture 2" descr="https://upload.wikimedia.org/wikipedia/commons/f/fe/Vomitoxin.gif">
              <a:extLst>
                <a:ext uri="{FF2B5EF4-FFF2-40B4-BE49-F238E27FC236}">
                  <a16:creationId xmlns:a16="http://schemas.microsoft.com/office/drawing/2014/main" id="{23FCAF30-D0E5-4389-B9A4-AA966D220B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05"/>
            <a:stretch/>
          </p:blipFill>
          <p:spPr bwMode="auto">
            <a:xfrm>
              <a:off x="2105822" y="822520"/>
              <a:ext cx="5732309" cy="421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6AD13D-727D-4B62-B09F-7D8B87B55576}"/>
                </a:ext>
              </a:extLst>
            </p:cNvPr>
            <p:cNvSpPr/>
            <p:nvPr/>
          </p:nvSpPr>
          <p:spPr>
            <a:xfrm>
              <a:off x="7558268" y="3159889"/>
              <a:ext cx="266218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A5BD35-EEA0-4B22-BDD6-AB2CDB5E2063}"/>
              </a:ext>
            </a:extLst>
          </p:cNvPr>
          <p:cNvCxnSpPr/>
          <p:nvPr/>
        </p:nvCxnSpPr>
        <p:spPr>
          <a:xfrm>
            <a:off x="7430947" y="5231757"/>
            <a:ext cx="8333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9F9598-7EBF-4E17-B51C-5E296ADF728B}"/>
              </a:ext>
            </a:extLst>
          </p:cNvPr>
          <p:cNvSpPr txBox="1"/>
          <p:nvPr/>
        </p:nvSpPr>
        <p:spPr>
          <a:xfrm>
            <a:off x="7322843" y="4930468"/>
            <a:ext cx="1049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Hydroxylation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C89B05-D5E9-4BF0-A714-6091C72967B9}"/>
              </a:ext>
            </a:extLst>
          </p:cNvPr>
          <p:cNvSpPr txBox="1"/>
          <p:nvPr/>
        </p:nvSpPr>
        <p:spPr>
          <a:xfrm>
            <a:off x="7493327" y="5256048"/>
            <a:ext cx="789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Oxidation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75CD67-EA78-458A-BD7E-B570020BEC9E}"/>
              </a:ext>
            </a:extLst>
          </p:cNvPr>
          <p:cNvSpPr txBox="1"/>
          <p:nvPr/>
        </p:nvSpPr>
        <p:spPr>
          <a:xfrm>
            <a:off x="1921206" y="3070630"/>
            <a:ext cx="8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Cyclization</a:t>
            </a:r>
          </a:p>
        </p:txBody>
      </p:sp>
    </p:spTree>
    <p:extLst>
      <p:ext uri="{BB962C8B-B14F-4D97-AF65-F5344CB8AC3E}">
        <p14:creationId xmlns:p14="http://schemas.microsoft.com/office/powerpoint/2010/main" val="323806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27714FC2-0037-42DA-AACF-0F666CD61F17}"/>
              </a:ext>
            </a:extLst>
          </p:cNvPr>
          <p:cNvGrpSpPr/>
          <p:nvPr/>
        </p:nvGrpSpPr>
        <p:grpSpPr>
          <a:xfrm>
            <a:off x="2996701" y="1500633"/>
            <a:ext cx="5613899" cy="3512753"/>
            <a:chOff x="1787026" y="978114"/>
            <a:chExt cx="6250632" cy="391117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2FC8E1-58CF-489A-94C5-6F45670543A8}"/>
                </a:ext>
              </a:extLst>
            </p:cNvPr>
            <p:cNvGrpSpPr/>
            <p:nvPr/>
          </p:nvGrpSpPr>
          <p:grpSpPr>
            <a:xfrm>
              <a:off x="1787026" y="978114"/>
              <a:ext cx="6250632" cy="3911172"/>
              <a:chOff x="2772113" y="1927653"/>
              <a:chExt cx="7366000" cy="460908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19995D0-83B3-47D0-8641-CF1FA34228CE}"/>
                  </a:ext>
                </a:extLst>
              </p:cNvPr>
              <p:cNvGrpSpPr/>
              <p:nvPr/>
            </p:nvGrpSpPr>
            <p:grpSpPr>
              <a:xfrm>
                <a:off x="2772113" y="1927653"/>
                <a:ext cx="7366000" cy="4609085"/>
                <a:chOff x="2772113" y="1927653"/>
                <a:chExt cx="7366000" cy="460908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7CC2BFD-EBBF-49B5-A336-1313E32B0F39}"/>
                    </a:ext>
                  </a:extLst>
                </p:cNvPr>
                <p:cNvGrpSpPr/>
                <p:nvPr/>
              </p:nvGrpSpPr>
              <p:grpSpPr>
                <a:xfrm>
                  <a:off x="2772113" y="1927653"/>
                  <a:ext cx="7366000" cy="4609085"/>
                  <a:chOff x="2772113" y="1927653"/>
                  <a:chExt cx="7366000" cy="4609085"/>
                </a:xfrm>
              </p:grpSpPr>
              <p:pic>
                <p:nvPicPr>
                  <p:cNvPr id="10242" name="Picture 2" descr="https://www.mdpi.com/toxins/toxins-06-00001/article_deploy/html/images/toxins-06-00001-g001.png">
                    <a:extLst>
                      <a:ext uri="{FF2B5EF4-FFF2-40B4-BE49-F238E27FC236}">
                        <a16:creationId xmlns:a16="http://schemas.microsoft.com/office/drawing/2014/main" id="{6E660808-FA25-4CCB-8CD4-920EF9ED217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aturation sat="0"/>
                            </a14:imgEffect>
                            <a14:imgEffect>
                              <a14:brightnessContrast bright="4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72113" y="1927653"/>
                    <a:ext cx="7366000" cy="460908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CF5F81D2-12DB-4FC1-B4B7-0156A680CBF1}"/>
                      </a:ext>
                    </a:extLst>
                  </p:cNvPr>
                  <p:cNvSpPr/>
                  <p:nvPr/>
                </p:nvSpPr>
                <p:spPr>
                  <a:xfrm>
                    <a:off x="3734138" y="2757566"/>
                    <a:ext cx="4648200" cy="31718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F3D27405-ED07-45F2-A3EE-D1379CFD99FA}"/>
                      </a:ext>
                    </a:extLst>
                  </p:cNvPr>
                  <p:cNvSpPr/>
                  <p:nvPr/>
                </p:nvSpPr>
                <p:spPr>
                  <a:xfrm>
                    <a:off x="3546882" y="2920585"/>
                    <a:ext cx="4648200" cy="31718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E071B6DC-0B25-469D-A5AE-98B78D3B046E}"/>
                      </a:ext>
                    </a:extLst>
                  </p:cNvPr>
                  <p:cNvSpPr/>
                  <p:nvPr/>
                </p:nvSpPr>
                <p:spPr>
                  <a:xfrm>
                    <a:off x="3771900" y="3104649"/>
                    <a:ext cx="4648200" cy="31718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CBB69171-8AB2-4241-B5CC-89B2A0F29DB0}"/>
                      </a:ext>
                    </a:extLst>
                  </p:cNvPr>
                  <p:cNvSpPr/>
                  <p:nvPr/>
                </p:nvSpPr>
                <p:spPr>
                  <a:xfrm>
                    <a:off x="4178638" y="3104649"/>
                    <a:ext cx="4648200" cy="31718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E3AB52BE-E258-48D7-899A-EC7A18EE62DC}"/>
                      </a:ext>
                    </a:extLst>
                  </p:cNvPr>
                  <p:cNvSpPr/>
                  <p:nvPr/>
                </p:nvSpPr>
                <p:spPr>
                  <a:xfrm>
                    <a:off x="8299519" y="4267200"/>
                    <a:ext cx="854006" cy="20092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206EE5F-423A-42C2-A13C-64CC0F8D745B}"/>
                      </a:ext>
                    </a:extLst>
                  </p:cNvPr>
                  <p:cNvSpPr/>
                  <p:nvPr/>
                </p:nvSpPr>
                <p:spPr>
                  <a:xfrm>
                    <a:off x="8451919" y="4857750"/>
                    <a:ext cx="930206" cy="12346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E6BD2E6-E472-4869-A6DC-B1D258627C35}"/>
                      </a:ext>
                    </a:extLst>
                  </p:cNvPr>
                  <p:cNvSpPr/>
                  <p:nvPr/>
                </p:nvSpPr>
                <p:spPr>
                  <a:xfrm>
                    <a:off x="8303370" y="4987882"/>
                    <a:ext cx="930206" cy="12346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35C190A-9FF0-450C-8F30-01712C0FAF3D}"/>
                      </a:ext>
                    </a:extLst>
                  </p:cNvPr>
                  <p:cNvSpPr/>
                  <p:nvPr/>
                </p:nvSpPr>
                <p:spPr>
                  <a:xfrm flipV="1">
                    <a:off x="8455769" y="3461506"/>
                    <a:ext cx="964117" cy="675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703C0897-5BB1-4A42-A304-A68338965DE2}"/>
                      </a:ext>
                    </a:extLst>
                  </p:cNvPr>
                  <p:cNvSpPr/>
                  <p:nvPr/>
                </p:nvSpPr>
                <p:spPr>
                  <a:xfrm flipV="1">
                    <a:off x="7898390" y="3536309"/>
                    <a:ext cx="964117" cy="675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B3287F95-1B7F-4F44-BD57-039E17146300}"/>
                      </a:ext>
                    </a:extLst>
                  </p:cNvPr>
                  <p:cNvSpPr/>
                  <p:nvPr/>
                </p:nvSpPr>
                <p:spPr>
                  <a:xfrm flipV="1">
                    <a:off x="9715200" y="3426203"/>
                    <a:ext cx="276526" cy="675562"/>
                  </a:xfrm>
                  <a:prstGeom prst="rect">
                    <a:avLst/>
                  </a:prstGeom>
                  <a:solidFill>
                    <a:srgbClr val="CFCF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365DB4A-D7FC-4789-9F92-347712419882}"/>
                    </a:ext>
                  </a:extLst>
                </p:cNvPr>
                <p:cNvSpPr/>
                <p:nvPr/>
              </p:nvSpPr>
              <p:spPr>
                <a:xfrm>
                  <a:off x="4552950" y="2003935"/>
                  <a:ext cx="908494" cy="196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15AF7B6-74F4-4167-AC02-9A3522023D5E}"/>
                    </a:ext>
                  </a:extLst>
                </p:cNvPr>
                <p:cNvSpPr/>
                <p:nvPr/>
              </p:nvSpPr>
              <p:spPr>
                <a:xfrm>
                  <a:off x="7286587" y="1981555"/>
                  <a:ext cx="1257337" cy="2183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6175B52-EA0D-44C3-9520-BE8F99829052}"/>
                  </a:ext>
                </a:extLst>
              </p:cNvPr>
              <p:cNvSpPr/>
              <p:nvPr/>
            </p:nvSpPr>
            <p:spPr>
              <a:xfrm>
                <a:off x="3857587" y="6354778"/>
                <a:ext cx="1603857" cy="181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6AACC0B-7B1C-4D89-9E36-E4B572C031B2}"/>
                </a:ext>
              </a:extLst>
            </p:cNvPr>
            <p:cNvSpPr/>
            <p:nvPr/>
          </p:nvSpPr>
          <p:spPr>
            <a:xfrm>
              <a:off x="4827672" y="1558021"/>
              <a:ext cx="2619563" cy="60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BC6F46A-8815-4EE7-8D97-D2442444F0CC}"/>
                </a:ext>
              </a:extLst>
            </p:cNvPr>
            <p:cNvSpPr/>
            <p:nvPr/>
          </p:nvSpPr>
          <p:spPr>
            <a:xfrm>
              <a:off x="7599447" y="1548495"/>
              <a:ext cx="234655" cy="133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6A45D43-907C-4D4B-A067-1E39423B1EFB}"/>
                </a:ext>
              </a:extLst>
            </p:cNvPr>
            <p:cNvSpPr/>
            <p:nvPr/>
          </p:nvSpPr>
          <p:spPr>
            <a:xfrm>
              <a:off x="5168279" y="1023854"/>
              <a:ext cx="2111333" cy="573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022F9B7-DF4E-4F17-ABAB-488C5320B87C}"/>
                </a:ext>
              </a:extLst>
            </p:cNvPr>
            <p:cNvSpPr/>
            <p:nvPr/>
          </p:nvSpPr>
          <p:spPr>
            <a:xfrm>
              <a:off x="6684863" y="1163584"/>
              <a:ext cx="818327" cy="15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Trichothecenes in plant infection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7AE6181-31FC-44DE-A2C5-F24A9DEBBEFC}"/>
              </a:ext>
            </a:extLst>
          </p:cNvPr>
          <p:cNvSpPr txBox="1"/>
          <p:nvPr/>
        </p:nvSpPr>
        <p:spPr>
          <a:xfrm>
            <a:off x="3758675" y="4422842"/>
            <a:ext cx="10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Plant cell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9E2345-A499-42D4-8101-86497395D018}"/>
              </a:ext>
            </a:extLst>
          </p:cNvPr>
          <p:cNvSpPr txBox="1"/>
          <p:nvPr/>
        </p:nvSpPr>
        <p:spPr>
          <a:xfrm>
            <a:off x="2633828" y="831355"/>
            <a:ext cx="221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infection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DF475A-D769-4153-97B8-845E4CBF3D83}"/>
              </a:ext>
            </a:extLst>
          </p:cNvPr>
          <p:cNvSpPr txBox="1"/>
          <p:nvPr/>
        </p:nvSpPr>
        <p:spPr>
          <a:xfrm>
            <a:off x="6164130" y="785848"/>
            <a:ext cx="424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Late infection: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44BF07-E719-4B7E-8675-C84547F114B9}"/>
              </a:ext>
            </a:extLst>
          </p:cNvPr>
          <p:cNvSpPr txBox="1"/>
          <p:nvPr/>
        </p:nvSpPr>
        <p:spPr>
          <a:xfrm>
            <a:off x="4379395" y="2443294"/>
            <a:ext cx="2933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F2EF8CC-B303-4EE5-90BC-4DFC2DFFE226}"/>
                  </a:ext>
                </a:extLst>
              </p14:cNvPr>
              <p14:cNvContentPartPr/>
              <p14:nvPr/>
            </p14:nvContentPartPr>
            <p14:xfrm>
              <a:off x="3428040" y="1742850"/>
              <a:ext cx="1820160" cy="162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F2EF8CC-B303-4EE5-90BC-4DFC2DFFE2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2400" y="1670850"/>
                <a:ext cx="1891800" cy="176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8F788A3-7B0E-4423-BFCD-F5375C96A258}"/>
                  </a:ext>
                </a:extLst>
              </p14:cNvPr>
              <p14:cNvContentPartPr/>
              <p14:nvPr/>
            </p14:nvContentPartPr>
            <p14:xfrm>
              <a:off x="7626000" y="1862370"/>
              <a:ext cx="746280" cy="19353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8F788A3-7B0E-4423-BFCD-F5375C96A2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0000" y="1790370"/>
                <a:ext cx="817920" cy="20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919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Taxonomy, phylogeny, etc. 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A3CBB1-5884-4AB6-9DEC-2545A1BB26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34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Post-harvest / storage &amp; Trichothecenes</a:t>
            </a:r>
          </a:p>
        </p:txBody>
      </p:sp>
      <p:pic>
        <p:nvPicPr>
          <p:cNvPr id="11266" name="Picture 2" descr="Diagram of air movement in bins">
            <a:extLst>
              <a:ext uri="{FF2B5EF4-FFF2-40B4-BE49-F238E27FC236}">
                <a16:creationId xmlns:a16="http://schemas.microsoft.com/office/drawing/2014/main" id="{12E686F5-C10F-4037-A6C0-E70164F2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89" y="1556266"/>
            <a:ext cx="4959956" cy="53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7C1B2D1-D3AF-4A2F-984F-122BF2824668}"/>
              </a:ext>
            </a:extLst>
          </p:cNvPr>
          <p:cNvSpPr txBox="1"/>
          <p:nvPr/>
        </p:nvSpPr>
        <p:spPr>
          <a:xfrm>
            <a:off x="275188" y="1391335"/>
            <a:ext cx="51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Conditions that promote: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182A3-5107-478B-B66B-5992145570E0}"/>
              </a:ext>
            </a:extLst>
          </p:cNvPr>
          <p:cNvSpPr txBox="1"/>
          <p:nvPr/>
        </p:nvSpPr>
        <p:spPr>
          <a:xfrm>
            <a:off x="7267575" y="902034"/>
            <a:ext cx="292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Grain silos: engineered to be </a:t>
            </a:r>
            <a:br>
              <a:rPr lang="en-US" dirty="0"/>
            </a:b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22A57F-1A49-4D8A-B0D8-D0BCEFC6CA68}"/>
              </a:ext>
            </a:extLst>
          </p:cNvPr>
          <p:cNvGrpSpPr/>
          <p:nvPr/>
        </p:nvGrpSpPr>
        <p:grpSpPr>
          <a:xfrm>
            <a:off x="287829" y="2169424"/>
            <a:ext cx="6020836" cy="3631301"/>
            <a:chOff x="287829" y="2169424"/>
            <a:chExt cx="6020836" cy="20469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CD6CF56-BCFB-4CA6-B219-2BA5DE352DF6}"/>
                </a:ext>
              </a:extLst>
            </p:cNvPr>
            <p:cNvSpPr/>
            <p:nvPr/>
          </p:nvSpPr>
          <p:spPr>
            <a:xfrm>
              <a:off x="287829" y="2178204"/>
              <a:ext cx="3783106" cy="2038125"/>
            </a:xfrm>
            <a:prstGeom prst="roundRect">
              <a:avLst>
                <a:gd name="adj" fmla="val 87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030D0BE-ECF6-4178-BD46-A1B300153A30}"/>
                </a:ext>
              </a:extLst>
            </p:cNvPr>
            <p:cNvSpPr/>
            <p:nvPr/>
          </p:nvSpPr>
          <p:spPr>
            <a:xfrm>
              <a:off x="2058232" y="2169424"/>
              <a:ext cx="4250433" cy="2038125"/>
            </a:xfrm>
            <a:prstGeom prst="roundRect">
              <a:avLst>
                <a:gd name="adj" fmla="val 87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870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annualreviews.org/na101/home/literatum/publisher/ar/journals/content/phyto/2021/phyto.2021.59.issue-1/annurev-phyto-020620-102825/20210815/images/large/py590373.f3.jpeg">
            <a:extLst>
              <a:ext uri="{FF2B5EF4-FFF2-40B4-BE49-F238E27FC236}">
                <a16:creationId xmlns:a16="http://schemas.microsoft.com/office/drawing/2014/main" id="{E41A5F78-72DA-4E59-B56D-B0E2B091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" y="0"/>
            <a:ext cx="5275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FFBEAC-23CA-4F8D-982E-1AACDE9E62F7}"/>
                  </a:ext>
                </a:extLst>
              </p14:cNvPr>
              <p14:cNvContentPartPr/>
              <p14:nvPr/>
            </p14:nvContentPartPr>
            <p14:xfrm>
              <a:off x="29224" y="666450"/>
              <a:ext cx="428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FFBEAC-23CA-4F8D-982E-1AACDE9E62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24" y="657450"/>
                <a:ext cx="446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C13600-761F-4C07-AA95-BC3A0C3B8B91}"/>
              </a:ext>
            </a:extLst>
          </p:cNvPr>
          <p:cNvSpPr txBox="1"/>
          <p:nvPr/>
        </p:nvSpPr>
        <p:spPr>
          <a:xfrm>
            <a:off x="7997266" y="2212107"/>
            <a:ext cx="1652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Aurofusarin</a:t>
            </a:r>
            <a:endParaRPr lang="en-US" sz="2400" dirty="0"/>
          </a:p>
        </p:txBody>
      </p:sp>
      <p:pic>
        <p:nvPicPr>
          <p:cNvPr id="25604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90E7DBE0-6904-4F05-9082-2F53F4788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4" t="67917" r="23142" b="11806"/>
          <a:stretch/>
        </p:blipFill>
        <p:spPr bwMode="auto">
          <a:xfrm>
            <a:off x="5457514" y="2021785"/>
            <a:ext cx="230505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609DA7-7404-4701-8CF8-50AF6C66D775}"/>
              </a:ext>
            </a:extLst>
          </p:cNvPr>
          <p:cNvSpPr txBox="1"/>
          <p:nvPr/>
        </p:nvSpPr>
        <p:spPr>
          <a:xfrm>
            <a:off x="5956207" y="0"/>
            <a:ext cx="159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Polyketides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126D2-3AA5-4F08-8ABD-6D34B545F3D8}"/>
              </a:ext>
            </a:extLst>
          </p:cNvPr>
          <p:cNvSpPr txBox="1"/>
          <p:nvPr/>
        </p:nvSpPr>
        <p:spPr>
          <a:xfrm>
            <a:off x="8177860" y="3710384"/>
            <a:ext cx="220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Chlamydosporol</a:t>
            </a:r>
            <a:endParaRPr lang="en-US" sz="2400" dirty="0"/>
          </a:p>
        </p:txBody>
      </p:sp>
      <p:pic>
        <p:nvPicPr>
          <p:cNvPr id="17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D922A559-8174-4F0B-8DBF-F65B744F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0" t="29253" r="4022" b="50470"/>
          <a:stretch/>
        </p:blipFill>
        <p:spPr bwMode="auto">
          <a:xfrm>
            <a:off x="5992460" y="3659547"/>
            <a:ext cx="1677575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E81BF0-4CE7-4A87-A232-6C53FD0336E7}"/>
              </a:ext>
            </a:extLst>
          </p:cNvPr>
          <p:cNvSpPr txBox="1"/>
          <p:nvPr/>
        </p:nvSpPr>
        <p:spPr>
          <a:xfrm>
            <a:off x="8939363" y="5300994"/>
            <a:ext cx="109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Fusarin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     </a:t>
            </a:r>
          </a:p>
        </p:txBody>
      </p:sp>
      <p:pic>
        <p:nvPicPr>
          <p:cNvPr id="29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1510F204-4106-4158-B7DB-DC6F20A0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2" t="48495" r="7911" b="35001"/>
          <a:stretch/>
        </p:blipFill>
        <p:spPr bwMode="auto">
          <a:xfrm>
            <a:off x="5329238" y="5300994"/>
            <a:ext cx="3398836" cy="113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222DB2-279B-44F6-B9CB-23629A143A9E}"/>
              </a:ext>
            </a:extLst>
          </p:cNvPr>
          <p:cNvSpPr txBox="1"/>
          <p:nvPr/>
        </p:nvSpPr>
        <p:spPr>
          <a:xfrm>
            <a:off x="8139134" y="324455"/>
            <a:ext cx="360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Zearalenone</a:t>
            </a:r>
          </a:p>
        </p:txBody>
      </p:sp>
      <p:pic>
        <p:nvPicPr>
          <p:cNvPr id="35" name="Picture 4" descr="https://www.annualreviews.org/na101/home/literatum/publisher/ar/journals/content/phyto/2021/phyto.2021.59.issue-1/annurev-phyto-020620-102825/20210815/images/large/py590373.f1.jpeg">
            <a:extLst>
              <a:ext uri="{FF2B5EF4-FFF2-40B4-BE49-F238E27FC236}">
                <a16:creationId xmlns:a16="http://schemas.microsoft.com/office/drawing/2014/main" id="{43FF1831-CC9B-42EE-9F86-48D6BCAFC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6" t="23515" r="21992" b="55042"/>
          <a:stretch/>
        </p:blipFill>
        <p:spPr bwMode="auto">
          <a:xfrm>
            <a:off x="5665230" y="551245"/>
            <a:ext cx="2332036" cy="14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7F21E0-99BF-443C-91F1-C2FB8295E5B7}"/>
              </a:ext>
            </a:extLst>
          </p:cNvPr>
          <p:cNvSpPr/>
          <p:nvPr/>
        </p:nvSpPr>
        <p:spPr>
          <a:xfrm>
            <a:off x="5992460" y="1823651"/>
            <a:ext cx="951264" cy="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7E1CD7-AF1E-4764-9D25-C9F1B8B0A254}"/>
              </a:ext>
            </a:extLst>
          </p:cNvPr>
          <p:cNvSpPr/>
          <p:nvPr/>
        </p:nvSpPr>
        <p:spPr>
          <a:xfrm>
            <a:off x="6581774" y="3096057"/>
            <a:ext cx="1006100" cy="18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E6DE57-2964-46E2-BF94-0A8A593C5FEA}"/>
              </a:ext>
            </a:extLst>
          </p:cNvPr>
          <p:cNvSpPr/>
          <p:nvPr/>
        </p:nvSpPr>
        <p:spPr>
          <a:xfrm>
            <a:off x="6078723" y="4790538"/>
            <a:ext cx="1407925" cy="259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19FE3F-156E-4538-AA36-E6100A9711D3}"/>
              </a:ext>
            </a:extLst>
          </p:cNvPr>
          <p:cNvSpPr/>
          <p:nvPr/>
        </p:nvSpPr>
        <p:spPr>
          <a:xfrm>
            <a:off x="6581775" y="6216702"/>
            <a:ext cx="1006100" cy="34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3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C695-FBD8-446A-BA46-C03687B6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87"/>
            <a:ext cx="10515600" cy="4254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Nonribosomal</a:t>
            </a:r>
            <a:r>
              <a:rPr lang="en-US" dirty="0"/>
              <a:t> peptide synthetases (NRPS)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FB8FD-B226-4202-AD3E-CFC789CF7E3E}"/>
              </a:ext>
            </a:extLst>
          </p:cNvPr>
          <p:cNvSpPr txBox="1"/>
          <p:nvPr/>
        </p:nvSpPr>
        <p:spPr>
          <a:xfrm>
            <a:off x="452803" y="1467782"/>
            <a:ext cx="112863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Peptide synthetases: </a:t>
            </a:r>
          </a:p>
          <a:p>
            <a:endParaRPr lang="en-US" sz="2800" u="sng" dirty="0"/>
          </a:p>
          <a:p>
            <a:r>
              <a:rPr lang="en-US" sz="2800" u="sng" dirty="0"/>
              <a:t>Non-ribosomal: </a:t>
            </a:r>
            <a:endParaRPr lang="en-US" sz="2800" u="sng" dirty="0">
              <a:solidFill>
                <a:srgbClr val="7030A0"/>
              </a:solidFill>
            </a:endParaRPr>
          </a:p>
          <a:p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/>
              <a:t>Why? 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-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-</a:t>
            </a:r>
            <a:r>
              <a:rPr lang="en-US" sz="2800" dirty="0" err="1"/>
              <a:t>NPRSes</a:t>
            </a:r>
            <a:r>
              <a:rPr lang="en-US" sz="2800" dirty="0"/>
              <a:t> can incorporate: </a:t>
            </a:r>
          </a:p>
          <a:p>
            <a:pPr lvl="2"/>
            <a:r>
              <a:rPr lang="en-US" sz="2800" dirty="0">
                <a:solidFill>
                  <a:srgbClr val="7030A0"/>
                </a:solidFill>
              </a:rPr>
              <a:t>-</a:t>
            </a:r>
          </a:p>
          <a:p>
            <a:pPr lvl="2"/>
            <a:r>
              <a:rPr lang="en-US" sz="2800" dirty="0">
                <a:solidFill>
                  <a:srgbClr val="7030A0"/>
                </a:solidFill>
              </a:rPr>
              <a:t>-</a:t>
            </a:r>
          </a:p>
          <a:p>
            <a:pPr marL="396875" lvl="2"/>
            <a:r>
              <a:rPr lang="en-US" sz="2800" dirty="0">
                <a:solidFill>
                  <a:srgbClr val="7030A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95467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C695-FBD8-446A-BA46-C03687B6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87"/>
            <a:ext cx="10515600" cy="4254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Nonribosomal</a:t>
            </a:r>
            <a:r>
              <a:rPr lang="en-US" dirty="0"/>
              <a:t> peptide synthetases (NRPS)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C07CC-08F4-44AE-A987-9AD62D1695C5}"/>
              </a:ext>
            </a:extLst>
          </p:cNvPr>
          <p:cNvSpPr/>
          <p:nvPr/>
        </p:nvSpPr>
        <p:spPr>
          <a:xfrm>
            <a:off x="2881778" y="887965"/>
            <a:ext cx="74813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FF7404"/>
                </a:solidFill>
                <a:latin typeface="Georgia" panose="02040502050405020303" pitchFamily="18" charset="0"/>
              </a:rPr>
              <a:t>A: 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endParaRPr lang="en-US" sz="28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1"/>
            <a:r>
              <a:rPr lang="en-US" sz="2800" b="1" dirty="0">
                <a:solidFill>
                  <a:srgbClr val="00B6BC"/>
                </a:solidFill>
                <a:latin typeface="Georgia" panose="02040502050405020303" pitchFamily="18" charset="0"/>
              </a:rPr>
              <a:t>PCP: </a:t>
            </a:r>
          </a:p>
          <a:p>
            <a:pPr lvl="1"/>
            <a:endParaRPr lang="en-US" sz="2800" b="1" dirty="0">
              <a:solidFill>
                <a:srgbClr val="00B6BC"/>
              </a:solidFill>
              <a:latin typeface="Georgia" panose="02040502050405020303" pitchFamily="18" charset="0"/>
            </a:endParaRPr>
          </a:p>
          <a:p>
            <a:pPr lvl="1"/>
            <a:r>
              <a:rPr lang="en-US" sz="2800" b="1" dirty="0">
                <a:solidFill>
                  <a:srgbClr val="00933E"/>
                </a:solidFill>
                <a:latin typeface="Georgia" panose="02040502050405020303" pitchFamily="18" charset="0"/>
              </a:rPr>
              <a:t>C:</a:t>
            </a:r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8F7156-1959-46E4-97B7-4A8208DF6DFB}"/>
              </a:ext>
            </a:extLst>
          </p:cNvPr>
          <p:cNvGrpSpPr/>
          <p:nvPr/>
        </p:nvGrpSpPr>
        <p:grpSpPr>
          <a:xfrm>
            <a:off x="0" y="4045558"/>
            <a:ext cx="2995682" cy="1470307"/>
            <a:chOff x="-95612" y="1102580"/>
            <a:chExt cx="5182323" cy="25435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0BDFA9-B3B5-4D77-BB57-72BAF09A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5612" y="1102580"/>
              <a:ext cx="5182323" cy="254353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270ED4-2AE6-43A1-91AA-DB49BAE51738}"/>
                </a:ext>
              </a:extLst>
            </p:cNvPr>
            <p:cNvSpPr/>
            <p:nvPr/>
          </p:nvSpPr>
          <p:spPr>
            <a:xfrm>
              <a:off x="733425" y="1543050"/>
              <a:ext cx="104775" cy="214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125B01-F197-4939-86B8-3AB681EBC533}"/>
                </a:ext>
              </a:extLst>
            </p:cNvPr>
            <p:cNvSpPr/>
            <p:nvPr/>
          </p:nvSpPr>
          <p:spPr>
            <a:xfrm>
              <a:off x="1524362" y="1543050"/>
              <a:ext cx="104775" cy="214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30B249-3720-4337-A9EF-FF70A7BE081F}"/>
                </a:ext>
              </a:extLst>
            </p:cNvPr>
            <p:cNvSpPr/>
            <p:nvPr/>
          </p:nvSpPr>
          <p:spPr>
            <a:xfrm>
              <a:off x="2191474" y="1514314"/>
              <a:ext cx="227876" cy="30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BC3A55-4AD5-4FF3-8EA2-2FB4E69EB2FC}"/>
                </a:ext>
              </a:extLst>
            </p:cNvPr>
            <p:cNvSpPr/>
            <p:nvPr/>
          </p:nvSpPr>
          <p:spPr>
            <a:xfrm>
              <a:off x="3068136" y="1499671"/>
              <a:ext cx="227876" cy="30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AAF51C-F039-49A5-BCA6-95934CD000EC}"/>
                </a:ext>
              </a:extLst>
            </p:cNvPr>
            <p:cNvSpPr/>
            <p:nvPr/>
          </p:nvSpPr>
          <p:spPr>
            <a:xfrm>
              <a:off x="3888010" y="1486455"/>
              <a:ext cx="227876" cy="30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C435AF-9C84-47F0-AB65-648F8532FBF9}"/>
                </a:ext>
              </a:extLst>
            </p:cNvPr>
            <p:cNvSpPr/>
            <p:nvPr/>
          </p:nvSpPr>
          <p:spPr>
            <a:xfrm>
              <a:off x="4463684" y="1514314"/>
              <a:ext cx="227876" cy="30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2DE718-BA58-4A1C-9BE6-3E0A4728718D}"/>
                </a:ext>
              </a:extLst>
            </p:cNvPr>
            <p:cNvSpPr/>
            <p:nvPr/>
          </p:nvSpPr>
          <p:spPr>
            <a:xfrm>
              <a:off x="2019661" y="1534812"/>
              <a:ext cx="227876" cy="30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C6D0D3-09F9-4A1A-ACA9-487F1FFF1B67}"/>
              </a:ext>
            </a:extLst>
          </p:cNvPr>
          <p:cNvGrpSpPr/>
          <p:nvPr/>
        </p:nvGrpSpPr>
        <p:grpSpPr>
          <a:xfrm>
            <a:off x="4488580" y="4370639"/>
            <a:ext cx="3311984" cy="1942039"/>
            <a:chOff x="3801238" y="3428844"/>
            <a:chExt cx="3311984" cy="19420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B463E6-3BAC-48BC-A011-5BD99D84C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4572"/>
            <a:stretch/>
          </p:blipFill>
          <p:spPr>
            <a:xfrm>
              <a:off x="3801238" y="3428844"/>
              <a:ext cx="3311984" cy="191591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B729D2-9493-4BD1-812B-6C1C28F74123}"/>
                </a:ext>
              </a:extLst>
            </p:cNvPr>
            <p:cNvSpPr/>
            <p:nvPr/>
          </p:nvSpPr>
          <p:spPr>
            <a:xfrm>
              <a:off x="5133975" y="4574069"/>
              <a:ext cx="323850" cy="770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961FD9-24C8-4A0F-A3E3-AB144585827A}"/>
                </a:ext>
              </a:extLst>
            </p:cNvPr>
            <p:cNvSpPr/>
            <p:nvPr/>
          </p:nvSpPr>
          <p:spPr>
            <a:xfrm>
              <a:off x="4810125" y="5239797"/>
              <a:ext cx="647700" cy="131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21676D-9142-44CA-8951-EE68A72F1327}"/>
              </a:ext>
            </a:extLst>
          </p:cNvPr>
          <p:cNvGrpSpPr/>
          <p:nvPr/>
        </p:nvGrpSpPr>
        <p:grpSpPr>
          <a:xfrm>
            <a:off x="8707177" y="4362174"/>
            <a:ext cx="3311984" cy="2533798"/>
            <a:chOff x="7789282" y="3450559"/>
            <a:chExt cx="3311984" cy="25337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9FAC55-142F-400D-804F-B93F79576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527" b="1619"/>
            <a:stretch/>
          </p:blipFill>
          <p:spPr>
            <a:xfrm>
              <a:off x="7789282" y="3450559"/>
              <a:ext cx="3311984" cy="253379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5F84B9-AB0D-43FF-8A76-3205605EB010}"/>
                </a:ext>
              </a:extLst>
            </p:cNvPr>
            <p:cNvSpPr/>
            <p:nvPr/>
          </p:nvSpPr>
          <p:spPr>
            <a:xfrm>
              <a:off x="7789282" y="4442983"/>
              <a:ext cx="323850" cy="271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391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C695-FBD8-446A-BA46-C03687B6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87"/>
            <a:ext cx="10515600" cy="4254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Nonribosomal</a:t>
            </a:r>
            <a:r>
              <a:rPr lang="en-US" dirty="0"/>
              <a:t> peptide synthetases (NRPS)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0C3F16-7660-4CE1-B16F-4DDFAD885033}"/>
              </a:ext>
            </a:extLst>
          </p:cNvPr>
          <p:cNvGrpSpPr/>
          <p:nvPr/>
        </p:nvGrpSpPr>
        <p:grpSpPr>
          <a:xfrm>
            <a:off x="992778" y="2711982"/>
            <a:ext cx="10012232" cy="4146018"/>
            <a:chOff x="0" y="791743"/>
            <a:chExt cx="10012232" cy="4146018"/>
          </a:xfrm>
        </p:grpSpPr>
        <p:pic>
          <p:nvPicPr>
            <p:cNvPr id="15364" name="Picture 4" descr="Fig. 1">
              <a:extLst>
                <a:ext uri="{FF2B5EF4-FFF2-40B4-BE49-F238E27FC236}">
                  <a16:creationId xmlns:a16="http://schemas.microsoft.com/office/drawing/2014/main" id="{B7379E68-FA28-46EA-9C0B-E8A24C2EB2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648"/>
            <a:stretch/>
          </p:blipFill>
          <p:spPr bwMode="auto">
            <a:xfrm>
              <a:off x="0" y="791743"/>
              <a:ext cx="10012232" cy="414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ED0E9A-4AAE-4CF0-B59F-683A4AD628BF}"/>
                </a:ext>
              </a:extLst>
            </p:cNvPr>
            <p:cNvSpPr/>
            <p:nvPr/>
          </p:nvSpPr>
          <p:spPr>
            <a:xfrm>
              <a:off x="1802674" y="4219303"/>
              <a:ext cx="2638696" cy="718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8812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611B8-5DC5-4CC2-9AA9-84182014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047857"/>
            <a:ext cx="7539849" cy="1908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A1293-9B95-49D8-A5F8-A6DBD5A3B6F3}"/>
              </a:ext>
            </a:extLst>
          </p:cNvPr>
          <p:cNvSpPr txBox="1"/>
          <p:nvPr/>
        </p:nvSpPr>
        <p:spPr>
          <a:xfrm>
            <a:off x="1085850" y="1147286"/>
            <a:ext cx="460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Is any jargon unclear?</a:t>
            </a:r>
          </a:p>
          <a:p>
            <a:pPr marL="342900" indent="-342900">
              <a:buAutoNum type="arabicPeriod"/>
            </a:pPr>
            <a:r>
              <a:rPr lang="en-US" dirty="0"/>
              <a:t>What will we learn about from this paper?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C1D05-2701-488A-ADC2-C6205A15BB69}"/>
              </a:ext>
            </a:extLst>
          </p:cNvPr>
          <p:cNvSpPr txBox="1"/>
          <p:nvPr/>
        </p:nvSpPr>
        <p:spPr>
          <a:xfrm>
            <a:off x="600075" y="757240"/>
            <a:ext cx="291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read the paper’s title. </a:t>
            </a:r>
          </a:p>
        </p:txBody>
      </p:sp>
    </p:spTree>
    <p:extLst>
      <p:ext uri="{BB962C8B-B14F-4D97-AF65-F5344CB8AC3E}">
        <p14:creationId xmlns:p14="http://schemas.microsoft.com/office/powerpoint/2010/main" val="2424006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611B8-5DC5-4CC2-9AA9-84182014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3375" cy="1048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1C6B1-85A8-480B-81BC-2914DDB6F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2146226"/>
            <a:ext cx="9753600" cy="4711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A989D-8F3B-4B01-AE05-4F43631C5E80}"/>
              </a:ext>
            </a:extLst>
          </p:cNvPr>
          <p:cNvSpPr txBox="1"/>
          <p:nvPr/>
        </p:nvSpPr>
        <p:spPr>
          <a:xfrm>
            <a:off x="161925" y="1130563"/>
            <a:ext cx="257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read the Abstract.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B021B-0169-42E5-89F2-1155EEDAF98F}"/>
              </a:ext>
            </a:extLst>
          </p:cNvPr>
          <p:cNvSpPr txBox="1"/>
          <p:nvPr/>
        </p:nvSpPr>
        <p:spPr>
          <a:xfrm>
            <a:off x="723900" y="1499895"/>
            <a:ext cx="460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Is any jargon unclear?</a:t>
            </a:r>
          </a:p>
          <a:p>
            <a:pPr marL="342900" indent="-342900">
              <a:buAutoNum type="arabicPeriod"/>
            </a:pPr>
            <a:r>
              <a:rPr lang="en-US" dirty="0"/>
              <a:t>What will we learn about from this paper?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3BFF0-8908-4D60-A7CD-A3129E1A889D}"/>
              </a:ext>
            </a:extLst>
          </p:cNvPr>
          <p:cNvSpPr txBox="1"/>
          <p:nvPr/>
        </p:nvSpPr>
        <p:spPr>
          <a:xfrm>
            <a:off x="6096000" y="1176729"/>
            <a:ext cx="580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Take 2 minutes to read the abstract and consider these questions.  Then I would like you to share with the class. </a:t>
            </a:r>
          </a:p>
        </p:txBody>
      </p:sp>
    </p:spTree>
    <p:extLst>
      <p:ext uri="{BB962C8B-B14F-4D97-AF65-F5344CB8AC3E}">
        <p14:creationId xmlns:p14="http://schemas.microsoft.com/office/powerpoint/2010/main" val="1393979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annualreviews.org/na101/home/literatum/publisher/ar/journals/content/micro/2020/micro.2020.74.issue-1/annurev-micro-022020-051835/20200901/images/large/mi740291.f2.jpeg">
            <a:extLst>
              <a:ext uri="{FF2B5EF4-FFF2-40B4-BE49-F238E27FC236}">
                <a16:creationId xmlns:a16="http://schemas.microsoft.com/office/drawing/2014/main" id="{3D89FB14-C57B-40A3-90F0-BBDF0680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0173"/>
            <a:ext cx="7053262" cy="5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87C1A8-FC15-44C9-ABF3-84CB1102AD6A}"/>
              </a:ext>
            </a:extLst>
          </p:cNvPr>
          <p:cNvSpPr/>
          <p:nvPr/>
        </p:nvSpPr>
        <p:spPr>
          <a:xfrm>
            <a:off x="676275" y="4257675"/>
            <a:ext cx="2124075" cy="200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71CAA-AAEB-44EC-9F68-E98C5F2D2D4D}"/>
              </a:ext>
            </a:extLst>
          </p:cNvPr>
          <p:cNvSpPr txBox="1"/>
          <p:nvPr/>
        </p:nvSpPr>
        <p:spPr>
          <a:xfrm>
            <a:off x="0" y="-17305"/>
            <a:ext cx="641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 learned about fungal diversity while researching this lecture</a:t>
            </a:r>
          </a:p>
        </p:txBody>
      </p:sp>
    </p:spTree>
    <p:extLst>
      <p:ext uri="{BB962C8B-B14F-4D97-AF65-F5344CB8AC3E}">
        <p14:creationId xmlns:p14="http://schemas.microsoft.com/office/powerpoint/2010/main" val="3147057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08F4DE-C2E5-4444-B495-FC45CE8BEFA3}"/>
              </a:ext>
            </a:extLst>
          </p:cNvPr>
          <p:cNvGrpSpPr/>
          <p:nvPr/>
        </p:nvGrpSpPr>
        <p:grpSpPr>
          <a:xfrm rot="792575">
            <a:off x="2564310" y="2601874"/>
            <a:ext cx="459624" cy="1302912"/>
            <a:chOff x="1727199" y="1884218"/>
            <a:chExt cx="544948" cy="15447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593976-D942-4BF7-95BA-3936CE8FC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BC76D0-668C-4363-BB1B-E3C5C61AD049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84E342-3ED2-4A99-B6F0-E5771425486D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3A84F-C60A-4DD9-9A16-6576056E44EA}"/>
              </a:ext>
            </a:extLst>
          </p:cNvPr>
          <p:cNvGrpSpPr/>
          <p:nvPr/>
        </p:nvGrpSpPr>
        <p:grpSpPr>
          <a:xfrm>
            <a:off x="8322935" y="2115350"/>
            <a:ext cx="1658631" cy="1684914"/>
            <a:chOff x="5678602" y="1884218"/>
            <a:chExt cx="1966535" cy="19976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4A25E4-B082-42D7-B472-7F2C2B400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42" t="24589" r="11998" b="46282"/>
            <a:stretch/>
          </p:blipFill>
          <p:spPr>
            <a:xfrm>
              <a:off x="5678602" y="1884218"/>
              <a:ext cx="1891122" cy="199769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7317F1-436E-4922-A46D-521F74973292}"/>
                </a:ext>
              </a:extLst>
            </p:cNvPr>
            <p:cNvSpPr/>
            <p:nvPr/>
          </p:nvSpPr>
          <p:spPr>
            <a:xfrm>
              <a:off x="6231119" y="3428999"/>
              <a:ext cx="380190" cy="452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F32E90-B45F-47DD-A12E-0BF2D59FE2A3}"/>
                </a:ext>
              </a:extLst>
            </p:cNvPr>
            <p:cNvSpPr/>
            <p:nvPr/>
          </p:nvSpPr>
          <p:spPr>
            <a:xfrm>
              <a:off x="6811916" y="3662955"/>
              <a:ext cx="833221" cy="218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276655-C615-458F-8F7B-8A7CEDB43C78}"/>
              </a:ext>
            </a:extLst>
          </p:cNvPr>
          <p:cNvGrpSpPr/>
          <p:nvPr/>
        </p:nvGrpSpPr>
        <p:grpSpPr>
          <a:xfrm>
            <a:off x="7861978" y="5103175"/>
            <a:ext cx="2160410" cy="1566720"/>
            <a:chOff x="5407653" y="4274911"/>
            <a:chExt cx="2160410" cy="15667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CE4CC2-D673-4EF7-9894-571667694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4918" y="4342484"/>
              <a:ext cx="1935191" cy="140223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3EB336-42B6-48D7-ACDC-44B9C9DEDC2C}"/>
                </a:ext>
              </a:extLst>
            </p:cNvPr>
            <p:cNvSpPr/>
            <p:nvPr/>
          </p:nvSpPr>
          <p:spPr>
            <a:xfrm>
              <a:off x="5455158" y="5161062"/>
              <a:ext cx="417743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5222EC-8F8F-4288-BD25-61C5685BAF53}"/>
                </a:ext>
              </a:extLst>
            </p:cNvPr>
            <p:cNvSpPr/>
            <p:nvPr/>
          </p:nvSpPr>
          <p:spPr>
            <a:xfrm rot="1128572">
              <a:off x="5407653" y="4932320"/>
              <a:ext cx="353658" cy="257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10283D-6CFD-4B86-98FB-6883CD502FDD}"/>
                </a:ext>
              </a:extLst>
            </p:cNvPr>
            <p:cNvSpPr/>
            <p:nvPr/>
          </p:nvSpPr>
          <p:spPr>
            <a:xfrm rot="660908">
              <a:off x="6622385" y="4274911"/>
              <a:ext cx="945678" cy="313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E217E7-8AA0-452D-B691-952EA6690D1D}"/>
                </a:ext>
              </a:extLst>
            </p:cNvPr>
            <p:cNvSpPr/>
            <p:nvPr/>
          </p:nvSpPr>
          <p:spPr>
            <a:xfrm rot="660908">
              <a:off x="6792266" y="4459273"/>
              <a:ext cx="328041" cy="39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AFAC5C-16D3-4204-B808-C130DD7DF868}"/>
                </a:ext>
              </a:extLst>
            </p:cNvPr>
            <p:cNvSpPr/>
            <p:nvPr/>
          </p:nvSpPr>
          <p:spPr>
            <a:xfrm rot="660908">
              <a:off x="6687090" y="5128564"/>
              <a:ext cx="236045" cy="36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7C1112-4637-4BFD-98D5-F2F7ED56BBE5}"/>
                </a:ext>
              </a:extLst>
            </p:cNvPr>
            <p:cNvSpPr/>
            <p:nvPr/>
          </p:nvSpPr>
          <p:spPr>
            <a:xfrm rot="2365051">
              <a:off x="6544420" y="5194139"/>
              <a:ext cx="139294" cy="294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933C89-9BFC-4147-A03C-458581C9E643}"/>
                </a:ext>
              </a:extLst>
            </p:cNvPr>
            <p:cNvSpPr/>
            <p:nvPr/>
          </p:nvSpPr>
          <p:spPr>
            <a:xfrm rot="4615534">
              <a:off x="7158260" y="5432009"/>
              <a:ext cx="273980" cy="545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8BC44B-F3E2-4BBE-8EC9-30F949CEF8E3}"/>
              </a:ext>
            </a:extLst>
          </p:cNvPr>
          <p:cNvGrpSpPr/>
          <p:nvPr/>
        </p:nvGrpSpPr>
        <p:grpSpPr>
          <a:xfrm>
            <a:off x="2476229" y="5544520"/>
            <a:ext cx="2117721" cy="1058562"/>
            <a:chOff x="3165060" y="4981326"/>
            <a:chExt cx="2117721" cy="1058562"/>
          </a:xfrm>
        </p:grpSpPr>
        <p:pic>
          <p:nvPicPr>
            <p:cNvPr id="26" name="Picture 2" descr="The life cycle of F. graminearum (sexual phase, G. zeae), causal agent of Fusarium head blight on wheat. Details of specific aspects of the cycle are discussed in the text. ">
              <a:extLst>
                <a:ext uri="{FF2B5EF4-FFF2-40B4-BE49-F238E27FC236}">
                  <a16:creationId xmlns:a16="http://schemas.microsoft.com/office/drawing/2014/main" id="{4E123E02-9283-466D-A42B-1F27C03EF3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0" t="71455" r="53244" b="14975"/>
            <a:stretch/>
          </p:blipFill>
          <p:spPr bwMode="auto">
            <a:xfrm>
              <a:off x="3207469" y="5172623"/>
              <a:ext cx="2060219" cy="8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EFE882-A9DD-405B-B375-2E669D8BAFDD}"/>
                </a:ext>
              </a:extLst>
            </p:cNvPr>
            <p:cNvSpPr/>
            <p:nvPr/>
          </p:nvSpPr>
          <p:spPr>
            <a:xfrm rot="21322740">
              <a:off x="3165060" y="4987991"/>
              <a:ext cx="73399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9575B8-0B4B-4335-A26F-7064A134336C}"/>
                </a:ext>
              </a:extLst>
            </p:cNvPr>
            <p:cNvSpPr/>
            <p:nvPr/>
          </p:nvSpPr>
          <p:spPr>
            <a:xfrm rot="476848">
              <a:off x="4712776" y="4981326"/>
              <a:ext cx="570005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45B6F-8FD2-4369-B33C-DC7C2A860B16}"/>
              </a:ext>
            </a:extLst>
          </p:cNvPr>
          <p:cNvGrpSpPr/>
          <p:nvPr/>
        </p:nvGrpSpPr>
        <p:grpSpPr>
          <a:xfrm>
            <a:off x="1872952" y="3792089"/>
            <a:ext cx="1596682" cy="1683735"/>
            <a:chOff x="764399" y="2577109"/>
            <a:chExt cx="1596682" cy="1683735"/>
          </a:xfrm>
        </p:grpSpPr>
        <p:pic>
          <p:nvPicPr>
            <p:cNvPr id="30" name="Picture 2" descr="The life cycle of F. graminearum (sexual phase, G. zeae), causal agent of Fusarium head blight on wheat. Details of specific aspects of the cycle are discussed in the text. ">
              <a:extLst>
                <a:ext uri="{FF2B5EF4-FFF2-40B4-BE49-F238E27FC236}">
                  <a16:creationId xmlns:a16="http://schemas.microsoft.com/office/drawing/2014/main" id="{AFFA07D7-924F-43FC-B349-EB670C0859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65" r="82006" b="35912"/>
            <a:stretch/>
          </p:blipFill>
          <p:spPr bwMode="auto">
            <a:xfrm>
              <a:off x="764399" y="2783026"/>
              <a:ext cx="1456869" cy="147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B8D307-E355-4276-B408-7F852AFBF951}"/>
                </a:ext>
              </a:extLst>
            </p:cNvPr>
            <p:cNvSpPr/>
            <p:nvPr/>
          </p:nvSpPr>
          <p:spPr>
            <a:xfrm rot="954495">
              <a:off x="1590135" y="2577109"/>
              <a:ext cx="770946" cy="411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D3CFD7-06E6-4D18-8336-F94A87F49904}"/>
              </a:ext>
            </a:extLst>
          </p:cNvPr>
          <p:cNvGrpSpPr/>
          <p:nvPr/>
        </p:nvGrpSpPr>
        <p:grpSpPr>
          <a:xfrm rot="20807425" flipH="1">
            <a:off x="2088387" y="1980517"/>
            <a:ext cx="459624" cy="1302912"/>
            <a:chOff x="1727199" y="1884218"/>
            <a:chExt cx="544948" cy="154478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1C18C32-BFE3-4E0A-94FD-07F29EDB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4FAA6D-C487-427F-949C-A4C26E39879D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5993EF-043B-4C7C-AAAF-A9F79207134D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BA486C-B274-48EE-A11F-ABCA196A19F4}"/>
              </a:ext>
            </a:extLst>
          </p:cNvPr>
          <p:cNvGrpSpPr/>
          <p:nvPr/>
        </p:nvGrpSpPr>
        <p:grpSpPr>
          <a:xfrm rot="1678718">
            <a:off x="2792121" y="1573091"/>
            <a:ext cx="459624" cy="1302912"/>
            <a:chOff x="1727199" y="1884218"/>
            <a:chExt cx="544948" cy="154478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D22BBD0-FEB0-4A63-84F6-A6AA877B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CAC87F-A4B0-44C5-82AE-E14D547ADDA4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338ADA-FF14-4339-8F8A-B6C3B201A4F2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E563D9-FADA-4701-B75D-2E768FE9F7D7}"/>
              </a:ext>
            </a:extLst>
          </p:cNvPr>
          <p:cNvGrpSpPr/>
          <p:nvPr/>
        </p:nvGrpSpPr>
        <p:grpSpPr>
          <a:xfrm>
            <a:off x="2526815" y="5081044"/>
            <a:ext cx="599162" cy="741398"/>
            <a:chOff x="2278621" y="4338020"/>
            <a:chExt cx="599162" cy="74139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EBABFA9-9704-4297-BD49-FA84E292FF0F}"/>
                </a:ext>
              </a:extLst>
            </p:cNvPr>
            <p:cNvCxnSpPr/>
            <p:nvPr/>
          </p:nvCxnSpPr>
          <p:spPr>
            <a:xfrm flipV="1">
              <a:off x="2866377" y="4338020"/>
              <a:ext cx="11406" cy="7413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B9D1BEA-92BA-4406-9C74-AD25DD054483}"/>
                </a:ext>
              </a:extLst>
            </p:cNvPr>
            <p:cNvCxnSpPr/>
            <p:nvPr/>
          </p:nvCxnSpPr>
          <p:spPr>
            <a:xfrm flipH="1" flipV="1">
              <a:off x="2278621" y="4811373"/>
              <a:ext cx="579018" cy="2680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E4D08E7-C145-4F25-8DED-ABBB31CA5435}"/>
              </a:ext>
            </a:extLst>
          </p:cNvPr>
          <p:cNvSpPr txBox="1"/>
          <p:nvPr/>
        </p:nvSpPr>
        <p:spPr>
          <a:xfrm>
            <a:off x="6582855" y="3230164"/>
            <a:ext cx="1595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Asexual </a:t>
            </a:r>
          </a:p>
          <a:p>
            <a:pPr algn="ctr"/>
            <a:r>
              <a:rPr lang="en-US" sz="2800" dirty="0"/>
              <a:t>cycle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B1BB0B-47E5-4E86-B1A5-49DBF381B678}"/>
              </a:ext>
            </a:extLst>
          </p:cNvPr>
          <p:cNvSpPr txBox="1"/>
          <p:nvPr/>
        </p:nvSpPr>
        <p:spPr>
          <a:xfrm>
            <a:off x="3390410" y="3264309"/>
            <a:ext cx="1595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Sexual </a:t>
            </a:r>
          </a:p>
          <a:p>
            <a:pPr algn="ctr"/>
            <a:r>
              <a:rPr lang="en-US" sz="2800" dirty="0"/>
              <a:t>cycle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A39D2-0B07-4F00-BC93-C87E8903E182}"/>
              </a:ext>
            </a:extLst>
          </p:cNvPr>
          <p:cNvGrpSpPr/>
          <p:nvPr/>
        </p:nvGrpSpPr>
        <p:grpSpPr>
          <a:xfrm>
            <a:off x="5000251" y="2152318"/>
            <a:ext cx="1332899" cy="3402079"/>
            <a:chOff x="5100987" y="2321592"/>
            <a:chExt cx="1332899" cy="3402079"/>
          </a:xfrm>
        </p:grpSpPr>
        <p:pic>
          <p:nvPicPr>
            <p:cNvPr id="52" name="Picture 2" descr="https://ohioline.osu.edu/sites/ohioline/files/imce/Plant_Pathology/PLPTH-CER-06_Fusarium%20Head%20Blight_2016-10.png">
              <a:extLst>
                <a:ext uri="{FF2B5EF4-FFF2-40B4-BE49-F238E27FC236}">
                  <a16:creationId xmlns:a16="http://schemas.microsoft.com/office/drawing/2014/main" id="{2796976B-B130-4FB0-9F8D-48E768D1A0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0" t="49024" r="45008" b="6856"/>
            <a:stretch/>
          </p:blipFill>
          <p:spPr bwMode="auto">
            <a:xfrm>
              <a:off x="5275288" y="2597299"/>
              <a:ext cx="1158598" cy="312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E16284F-0C8E-4D40-AD9F-8CEAC2025603}"/>
                </a:ext>
              </a:extLst>
            </p:cNvPr>
            <p:cNvSpPr/>
            <p:nvPr/>
          </p:nvSpPr>
          <p:spPr>
            <a:xfrm rot="21425486">
              <a:off x="5100987" y="2496637"/>
              <a:ext cx="715722" cy="1404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BBEF6E5-F446-46D2-B522-4A73C43255E9}"/>
                </a:ext>
              </a:extLst>
            </p:cNvPr>
            <p:cNvSpPr/>
            <p:nvPr/>
          </p:nvSpPr>
          <p:spPr>
            <a:xfrm rot="21425486">
              <a:off x="5360620" y="2321592"/>
              <a:ext cx="715722" cy="792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C6E3DE14-8B47-444D-841D-0F176E93265A}"/>
              </a:ext>
            </a:extLst>
          </p:cNvPr>
          <p:cNvSpPr/>
          <p:nvPr/>
        </p:nvSpPr>
        <p:spPr>
          <a:xfrm>
            <a:off x="1710230" y="1551235"/>
            <a:ext cx="1838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Gibberella</a:t>
            </a:r>
            <a:r>
              <a:rPr lang="en-US" sz="2000" i="1" dirty="0"/>
              <a:t> </a:t>
            </a:r>
            <a:r>
              <a:rPr lang="en-US" sz="2000" i="1" dirty="0" err="1"/>
              <a:t>zeae</a:t>
            </a:r>
            <a:r>
              <a:rPr lang="en-US" sz="2000" i="1" dirty="0"/>
              <a:t> </a:t>
            </a:r>
            <a:endParaRPr lang="en-US" sz="2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B5054B-3989-4FA6-8A8C-EF8D0F59CEB7}"/>
              </a:ext>
            </a:extLst>
          </p:cNvPr>
          <p:cNvSpPr txBox="1"/>
          <p:nvPr/>
        </p:nvSpPr>
        <p:spPr>
          <a:xfrm>
            <a:off x="7150512" y="1506322"/>
            <a:ext cx="3680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Fusarium </a:t>
            </a:r>
            <a:r>
              <a:rPr lang="en-US" sz="2800" b="1" i="1" dirty="0" err="1"/>
              <a:t>graminearum</a:t>
            </a:r>
            <a:endParaRPr lang="en-US" sz="2800" b="1" i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73F880C-EB6C-4B7E-BDAC-6E1C49D619EC}"/>
              </a:ext>
            </a:extLst>
          </p:cNvPr>
          <p:cNvSpPr txBox="1"/>
          <p:nvPr/>
        </p:nvSpPr>
        <p:spPr>
          <a:xfrm>
            <a:off x="455550" y="264848"/>
            <a:ext cx="11280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fungi were named at their sexual reproduction stage, many ascomycetes with sexual and asexual reproduction were given 2 names. </a:t>
            </a:r>
            <a:r>
              <a:rPr lang="en-US" i="1" dirty="0"/>
              <a:t>Fusarium </a:t>
            </a:r>
            <a:r>
              <a:rPr lang="en-US" i="1" dirty="0" err="1"/>
              <a:t>graminearum</a:t>
            </a:r>
            <a:r>
              <a:rPr lang="en-US" i="1" dirty="0"/>
              <a:t> </a:t>
            </a:r>
            <a:r>
              <a:rPr lang="en-US" dirty="0"/>
              <a:t>was also known as </a:t>
            </a:r>
            <a:r>
              <a:rPr lang="en-US" i="1" dirty="0" err="1"/>
              <a:t>Gibberella</a:t>
            </a:r>
            <a:r>
              <a:rPr lang="en-US" i="1" dirty="0"/>
              <a:t> </a:t>
            </a:r>
            <a:r>
              <a:rPr lang="en-US" i="1" dirty="0" err="1"/>
              <a:t>zeae</a:t>
            </a:r>
            <a:r>
              <a:rPr lang="en-US" i="1" dirty="0"/>
              <a:t>.</a:t>
            </a:r>
          </a:p>
          <a:p>
            <a:r>
              <a:rPr lang="en-US" sz="2400" dirty="0"/>
              <a:t>2013: “One fungus, One name” – move to give one species name to all fungi.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2A470-B7AB-46B2-81A0-88AB3D237286}"/>
              </a:ext>
            </a:extLst>
          </p:cNvPr>
          <p:cNvSpPr txBox="1"/>
          <p:nvPr/>
        </p:nvSpPr>
        <p:spPr>
          <a:xfrm>
            <a:off x="2173125" y="1191221"/>
            <a:ext cx="751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 far as I understand, the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Giberella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genus is defunct &amp; refers to Fusarium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sp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4233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4F4C54-D345-433A-A994-B5F61F53D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93" y="539608"/>
            <a:ext cx="9430928" cy="593129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DCB84AC-8620-418D-AE85-4075BDBE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423145"/>
            <a:ext cx="5991225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Evolutionary </a:t>
            </a:r>
            <a:br>
              <a:rPr lang="en-US" dirty="0"/>
            </a:br>
            <a:r>
              <a:rPr lang="en-US" dirty="0"/>
              <a:t>Neighborhood</a:t>
            </a:r>
          </a:p>
        </p:txBody>
      </p:sp>
    </p:spTree>
    <p:extLst>
      <p:ext uri="{BB962C8B-B14F-4D97-AF65-F5344CB8AC3E}">
        <p14:creationId xmlns:p14="http://schemas.microsoft.com/office/powerpoint/2010/main" val="1064064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F1F58B2-FDF4-4B04-8EAD-F53B8C7DE5A3}"/>
              </a:ext>
            </a:extLst>
          </p:cNvPr>
          <p:cNvGrpSpPr/>
          <p:nvPr/>
        </p:nvGrpSpPr>
        <p:grpSpPr>
          <a:xfrm>
            <a:off x="234232" y="1838173"/>
            <a:ext cx="2547068" cy="2924175"/>
            <a:chOff x="234232" y="1838173"/>
            <a:chExt cx="2547068" cy="2924175"/>
          </a:xfrm>
        </p:grpSpPr>
        <p:pic>
          <p:nvPicPr>
            <p:cNvPr id="17412" name="Picture 4" descr="Main branches in the fungal tree of life">
              <a:extLst>
                <a:ext uri="{FF2B5EF4-FFF2-40B4-BE49-F238E27FC236}">
                  <a16:creationId xmlns:a16="http://schemas.microsoft.com/office/drawing/2014/main" id="{6D5726EC-E813-4C53-BD17-DCA8EC22C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2000"/>
            <a:stretch/>
          </p:blipFill>
          <p:spPr bwMode="auto">
            <a:xfrm>
              <a:off x="1181100" y="1838173"/>
              <a:ext cx="1600200" cy="29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Main branches in the fungal tree of life">
              <a:extLst>
                <a:ext uri="{FF2B5EF4-FFF2-40B4-BE49-F238E27FC236}">
                  <a16:creationId xmlns:a16="http://schemas.microsoft.com/office/drawing/2014/main" id="{598B0C63-2D76-4F30-9A55-C3A2D0152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55"/>
            <a:stretch/>
          </p:blipFill>
          <p:spPr bwMode="auto">
            <a:xfrm>
              <a:off x="234232" y="1838173"/>
              <a:ext cx="867464" cy="292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CADA2-F46F-4C26-A9A9-AF1929188CEB}"/>
              </a:ext>
            </a:extLst>
          </p:cNvPr>
          <p:cNvSpPr/>
          <p:nvPr/>
        </p:nvSpPr>
        <p:spPr>
          <a:xfrm>
            <a:off x="2414816" y="1704975"/>
            <a:ext cx="492084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F6B3FD-E268-4B02-9B74-5F0283205A8E}"/>
              </a:ext>
            </a:extLst>
          </p:cNvPr>
          <p:cNvSpPr/>
          <p:nvPr/>
        </p:nvSpPr>
        <p:spPr>
          <a:xfrm>
            <a:off x="2450573" y="2247748"/>
            <a:ext cx="492084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1CFF77-88AD-4057-BEB1-853CCF4EFB7A}"/>
              </a:ext>
            </a:extLst>
          </p:cNvPr>
          <p:cNvSpPr/>
          <p:nvPr/>
        </p:nvSpPr>
        <p:spPr>
          <a:xfrm>
            <a:off x="2452785" y="2667000"/>
            <a:ext cx="492084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www.annualreviews.org/na101/home/literatum/publisher/ar/journals/content/micro/2020/micro.2020.74.issue-1/annurev-micro-022020-051835/20200901/images/large/mi740291.f1.jpeg">
            <a:extLst>
              <a:ext uri="{FF2B5EF4-FFF2-40B4-BE49-F238E27FC236}">
                <a16:creationId xmlns:a16="http://schemas.microsoft.com/office/drawing/2014/main" id="{57F189B8-DA25-41B1-BE0A-DED3CBE7C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7" b="4722"/>
          <a:stretch/>
        </p:blipFill>
        <p:spPr bwMode="auto">
          <a:xfrm>
            <a:off x="3474320" y="381000"/>
            <a:ext cx="2536825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DCB84AC-8620-418D-AE85-4075BDBE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423145"/>
            <a:ext cx="5991225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Evolutionary </a:t>
            </a:r>
            <a:br>
              <a:rPr lang="en-US" dirty="0"/>
            </a:br>
            <a:r>
              <a:rPr lang="en-US" dirty="0"/>
              <a:t>Neighborhood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FEA488-1F22-42E3-B282-0D365F7D7318}"/>
              </a:ext>
            </a:extLst>
          </p:cNvPr>
          <p:cNvGrpSpPr/>
          <p:nvPr/>
        </p:nvGrpSpPr>
        <p:grpSpPr>
          <a:xfrm>
            <a:off x="6810375" y="57150"/>
            <a:ext cx="5381625" cy="6858000"/>
            <a:chOff x="6324600" y="249830"/>
            <a:chExt cx="5381625" cy="6858000"/>
          </a:xfrm>
        </p:grpSpPr>
        <p:pic>
          <p:nvPicPr>
            <p:cNvPr id="21" name="Picture 2" descr="https://www.annualreviews.org/na101/home/literatum/publisher/ar/journals/content/phyto/2019/phyto.2019.57.issue-1/annurev-phyto-082718-100204/20190824/images/large/py570323.f3.jpeg">
              <a:extLst>
                <a:ext uri="{FF2B5EF4-FFF2-40B4-BE49-F238E27FC236}">
                  <a16:creationId xmlns:a16="http://schemas.microsoft.com/office/drawing/2014/main" id="{CE7642EB-E36C-4312-BEC0-777D334C5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49830"/>
              <a:ext cx="53816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5C31FE-7B5C-4401-90B3-6C885D46B0AF}"/>
                </a:ext>
              </a:extLst>
            </p:cNvPr>
            <p:cNvSpPr/>
            <p:nvPr/>
          </p:nvSpPr>
          <p:spPr>
            <a:xfrm>
              <a:off x="6600825" y="407786"/>
              <a:ext cx="1476375" cy="1297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2F56A4A-19DE-4D68-AF78-945706398A21}"/>
              </a:ext>
            </a:extLst>
          </p:cNvPr>
          <p:cNvSpPr txBox="1"/>
          <p:nvPr/>
        </p:nvSpPr>
        <p:spPr>
          <a:xfrm>
            <a:off x="6011636" y="331182"/>
            <a:ext cx="28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Sordariomycetes</a:t>
            </a:r>
            <a:r>
              <a:rPr lang="en-US" dirty="0"/>
              <a:t> (Class)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C80F61-D428-4AA3-910D-18FA13BE0AA8}"/>
              </a:ext>
            </a:extLst>
          </p:cNvPr>
          <p:cNvSpPr txBox="1"/>
          <p:nvPr/>
        </p:nvSpPr>
        <p:spPr>
          <a:xfrm>
            <a:off x="6170511" y="1414827"/>
            <a:ext cx="283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Hypocreales</a:t>
            </a:r>
          </a:p>
          <a:p>
            <a:r>
              <a:rPr lang="en-US" dirty="0"/>
              <a:t>(order)</a:t>
            </a:r>
          </a:p>
        </p:txBody>
      </p:sp>
    </p:spTree>
    <p:extLst>
      <p:ext uri="{BB962C8B-B14F-4D97-AF65-F5344CB8AC3E}">
        <p14:creationId xmlns:p14="http://schemas.microsoft.com/office/powerpoint/2010/main" val="196558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CFEA488-1F22-42E3-B282-0D365F7D7318}"/>
              </a:ext>
            </a:extLst>
          </p:cNvPr>
          <p:cNvGrpSpPr/>
          <p:nvPr/>
        </p:nvGrpSpPr>
        <p:grpSpPr>
          <a:xfrm>
            <a:off x="228600" y="0"/>
            <a:ext cx="5381625" cy="6858000"/>
            <a:chOff x="6324600" y="249830"/>
            <a:chExt cx="5381625" cy="6858000"/>
          </a:xfrm>
        </p:grpSpPr>
        <p:pic>
          <p:nvPicPr>
            <p:cNvPr id="21" name="Picture 2" descr="https://www.annualreviews.org/na101/home/literatum/publisher/ar/journals/content/phyto/2019/phyto.2019.57.issue-1/annurev-phyto-082718-100204/20190824/images/large/py570323.f3.jpeg">
              <a:extLst>
                <a:ext uri="{FF2B5EF4-FFF2-40B4-BE49-F238E27FC236}">
                  <a16:creationId xmlns:a16="http://schemas.microsoft.com/office/drawing/2014/main" id="{CE7642EB-E36C-4312-BEC0-777D334C5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49830"/>
              <a:ext cx="53816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5C31FE-7B5C-4401-90B3-6C885D46B0AF}"/>
                </a:ext>
              </a:extLst>
            </p:cNvPr>
            <p:cNvSpPr/>
            <p:nvPr/>
          </p:nvSpPr>
          <p:spPr>
            <a:xfrm>
              <a:off x="6600825" y="407786"/>
              <a:ext cx="1476375" cy="1297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4DCB84AC-8620-418D-AE85-4075BDBE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423145"/>
            <a:ext cx="3952875" cy="315912"/>
          </a:xfrm>
        </p:spPr>
        <p:txBody>
          <a:bodyPr>
            <a:noAutofit/>
          </a:bodyPr>
          <a:lstStyle/>
          <a:p>
            <a:r>
              <a:rPr lang="en-US" sz="3200" dirty="0"/>
              <a:t>Other important Fusarium species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F76A0E-1B70-413D-ADFF-7E479AFD22F1}"/>
              </a:ext>
            </a:extLst>
          </p:cNvPr>
          <p:cNvSpPr txBox="1"/>
          <p:nvPr/>
        </p:nvSpPr>
        <p:spPr>
          <a:xfrm>
            <a:off x="5886450" y="0"/>
            <a:ext cx="5861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Fusarium </a:t>
            </a:r>
            <a:r>
              <a:rPr lang="en-US" sz="2400" dirty="0" err="1"/>
              <a:t>oxysporum</a:t>
            </a:r>
            <a:r>
              <a:rPr lang="en-US" sz="2400" dirty="0"/>
              <a:t> species complex (FOSC)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828AB-2B9D-460E-8AF6-B4C56BAB7956}"/>
              </a:ext>
            </a:extLst>
          </p:cNvPr>
          <p:cNvSpPr txBox="1"/>
          <p:nvPr/>
        </p:nvSpPr>
        <p:spPr>
          <a:xfrm>
            <a:off x="5734050" y="581101"/>
            <a:ext cx="6229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/>
              <a:t>Famous epidemics:</a:t>
            </a:r>
          </a:p>
        </p:txBody>
      </p:sp>
    </p:spTree>
    <p:extLst>
      <p:ext uri="{BB962C8B-B14F-4D97-AF65-F5344CB8AC3E}">
        <p14:creationId xmlns:p14="http://schemas.microsoft.com/office/powerpoint/2010/main" val="229753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1182-ABDC-4105-A3CA-F462E3527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Disease Biology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0DF08B4-D4A8-46E8-AF38-D9F4FAD61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9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963051-37BA-48C8-8552-1BFDF143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Fusarium </a:t>
            </a:r>
            <a:r>
              <a:rPr lang="en-US" dirty="0"/>
              <a:t>head blight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F795C9-BBCB-4492-BACA-865345371A4E}"/>
              </a:ext>
            </a:extLst>
          </p:cNvPr>
          <p:cNvGrpSpPr/>
          <p:nvPr/>
        </p:nvGrpSpPr>
        <p:grpSpPr>
          <a:xfrm>
            <a:off x="160720" y="780854"/>
            <a:ext cx="2274969" cy="6077145"/>
            <a:chOff x="7899661" y="103695"/>
            <a:chExt cx="2274969" cy="6077145"/>
          </a:xfrm>
        </p:grpSpPr>
        <p:pic>
          <p:nvPicPr>
            <p:cNvPr id="27" name="Picture 2" descr="https://ohioline.osu.edu/sites/ohioline/files/imce/Plant_Pathology/PLPTH-CER-06_Fusarium%20Head%20Blight_2016-10.png">
              <a:extLst>
                <a:ext uri="{FF2B5EF4-FFF2-40B4-BE49-F238E27FC236}">
                  <a16:creationId xmlns:a16="http://schemas.microsoft.com/office/drawing/2014/main" id="{2C15EC2B-1167-4993-A1D2-0330F1ECEB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06" t="7381" r="25929" b="6856"/>
            <a:stretch/>
          </p:blipFill>
          <p:spPr bwMode="auto">
            <a:xfrm>
              <a:off x="8012784" y="103695"/>
              <a:ext cx="2083323" cy="6077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E70245-982C-4A33-98B3-AB7AFB2D3AF9}"/>
                </a:ext>
              </a:extLst>
            </p:cNvPr>
            <p:cNvSpPr/>
            <p:nvPr/>
          </p:nvSpPr>
          <p:spPr>
            <a:xfrm>
              <a:off x="7899661" y="2121822"/>
              <a:ext cx="470983" cy="4059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05429E-CA46-40E4-B05D-DAF83B88E344}"/>
                </a:ext>
              </a:extLst>
            </p:cNvPr>
            <p:cNvSpPr/>
            <p:nvPr/>
          </p:nvSpPr>
          <p:spPr>
            <a:xfrm>
              <a:off x="9334722" y="4223208"/>
              <a:ext cx="839908" cy="1385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https://www.apsnet.org/edcenter/disandpath/fungalasco/pdlessons/Article%20Images/Fusarium02.jpg">
            <a:extLst>
              <a:ext uri="{FF2B5EF4-FFF2-40B4-BE49-F238E27FC236}">
                <a16:creationId xmlns:a16="http://schemas.microsoft.com/office/drawing/2014/main" id="{289F8DFB-654B-4E3C-85DE-55C5FBED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047" y="127321"/>
            <a:ext cx="2845928" cy="243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apsnet.org/edcenter/disandpath/fungalasco/pdlessons/Article%20Images/Fusarium06.jpg">
            <a:extLst>
              <a:ext uri="{FF2B5EF4-FFF2-40B4-BE49-F238E27FC236}">
                <a16:creationId xmlns:a16="http://schemas.microsoft.com/office/drawing/2014/main" id="{F3EE1E40-1D11-4C7A-A359-5AF0B3940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7" r="4541" b="4514"/>
          <a:stretch/>
        </p:blipFill>
        <p:spPr bwMode="auto">
          <a:xfrm>
            <a:off x="7705497" y="3558008"/>
            <a:ext cx="4364393" cy="14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0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B36A-246E-47CF-825A-3F3C21F9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9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Life Cycle:</a:t>
            </a:r>
            <a:r>
              <a:rPr lang="en-US" i="1" dirty="0"/>
              <a:t> Fusarium </a:t>
            </a:r>
            <a:r>
              <a:rPr lang="en-US" i="1" dirty="0" err="1"/>
              <a:t>graminearum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B227EA-1442-40B9-8EAD-050858D120F4}"/>
              </a:ext>
            </a:extLst>
          </p:cNvPr>
          <p:cNvGrpSpPr/>
          <p:nvPr/>
        </p:nvGrpSpPr>
        <p:grpSpPr>
          <a:xfrm rot="792575">
            <a:off x="2982866" y="1820749"/>
            <a:ext cx="459624" cy="1302912"/>
            <a:chOff x="1727199" y="1884218"/>
            <a:chExt cx="544948" cy="15447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D4D90-2806-4612-A009-003047CA1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94D3D2-59D2-4927-B914-CF7CFFCDF692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5ED070-1062-4372-B863-573CCFA946FE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12C6-E2C8-474E-B822-88B2FC5C5531}"/>
              </a:ext>
            </a:extLst>
          </p:cNvPr>
          <p:cNvGrpSpPr/>
          <p:nvPr/>
        </p:nvGrpSpPr>
        <p:grpSpPr>
          <a:xfrm>
            <a:off x="8741491" y="1334225"/>
            <a:ext cx="1658631" cy="1684914"/>
            <a:chOff x="5678602" y="1884218"/>
            <a:chExt cx="1966535" cy="1997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B4E801-8177-424C-A3EE-7E21FD4CB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42" t="24589" r="11998" b="46282"/>
            <a:stretch/>
          </p:blipFill>
          <p:spPr>
            <a:xfrm>
              <a:off x="5678602" y="1884218"/>
              <a:ext cx="1891122" cy="19976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E8020C-C34F-45FE-A715-46901DD3A891}"/>
                </a:ext>
              </a:extLst>
            </p:cNvPr>
            <p:cNvSpPr/>
            <p:nvPr/>
          </p:nvSpPr>
          <p:spPr>
            <a:xfrm>
              <a:off x="6231119" y="3428999"/>
              <a:ext cx="380190" cy="452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5E7D01-0EA5-43BC-AB21-1F2CB1B1F192}"/>
                </a:ext>
              </a:extLst>
            </p:cNvPr>
            <p:cNvSpPr/>
            <p:nvPr/>
          </p:nvSpPr>
          <p:spPr>
            <a:xfrm>
              <a:off x="6811916" y="3662955"/>
              <a:ext cx="833221" cy="218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011F25-73AC-4DBC-8703-5B6E31C2356B}"/>
              </a:ext>
            </a:extLst>
          </p:cNvPr>
          <p:cNvGrpSpPr/>
          <p:nvPr/>
        </p:nvGrpSpPr>
        <p:grpSpPr>
          <a:xfrm>
            <a:off x="8280534" y="4322050"/>
            <a:ext cx="2160410" cy="1566720"/>
            <a:chOff x="5407653" y="4274911"/>
            <a:chExt cx="2160410" cy="15667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E8DE91-1F83-4D63-B769-EFE5A3B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4918" y="4342484"/>
              <a:ext cx="1935191" cy="140223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1A2CDB-5380-400B-8BF5-6A54402B5A13}"/>
                </a:ext>
              </a:extLst>
            </p:cNvPr>
            <p:cNvSpPr/>
            <p:nvPr/>
          </p:nvSpPr>
          <p:spPr>
            <a:xfrm>
              <a:off x="5455158" y="5161062"/>
              <a:ext cx="417743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F00857-639C-4677-8EEA-CF7ECF3F585E}"/>
                </a:ext>
              </a:extLst>
            </p:cNvPr>
            <p:cNvSpPr/>
            <p:nvPr/>
          </p:nvSpPr>
          <p:spPr>
            <a:xfrm rot="1128572">
              <a:off x="5407653" y="4932320"/>
              <a:ext cx="353658" cy="257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3C9D57-BC8B-4028-ABD8-96C0F05C7A80}"/>
                </a:ext>
              </a:extLst>
            </p:cNvPr>
            <p:cNvSpPr/>
            <p:nvPr/>
          </p:nvSpPr>
          <p:spPr>
            <a:xfrm rot="660908">
              <a:off x="6622385" y="4274911"/>
              <a:ext cx="945678" cy="313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7CBE2DC-0252-4A99-8F6A-C5A279A8E84D}"/>
                </a:ext>
              </a:extLst>
            </p:cNvPr>
            <p:cNvSpPr/>
            <p:nvPr/>
          </p:nvSpPr>
          <p:spPr>
            <a:xfrm rot="660908">
              <a:off x="6792266" y="4459273"/>
              <a:ext cx="328041" cy="39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540F36-8C36-4C77-B6F0-5AB90EC6F17B}"/>
                </a:ext>
              </a:extLst>
            </p:cNvPr>
            <p:cNvSpPr/>
            <p:nvPr/>
          </p:nvSpPr>
          <p:spPr>
            <a:xfrm rot="660908">
              <a:off x="6687090" y="5128564"/>
              <a:ext cx="236045" cy="36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6C7EB0-6340-419B-91D3-30F66A7CF085}"/>
                </a:ext>
              </a:extLst>
            </p:cNvPr>
            <p:cNvSpPr/>
            <p:nvPr/>
          </p:nvSpPr>
          <p:spPr>
            <a:xfrm rot="2365051">
              <a:off x="6544420" y="5194139"/>
              <a:ext cx="139294" cy="294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80D48C2-05AB-47CE-A0A3-8161B9746F3E}"/>
                </a:ext>
              </a:extLst>
            </p:cNvPr>
            <p:cNvSpPr/>
            <p:nvPr/>
          </p:nvSpPr>
          <p:spPr>
            <a:xfrm rot="4615534">
              <a:off x="7158260" y="5432009"/>
              <a:ext cx="273980" cy="545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053E8-EC12-4AAF-81D9-76E300615BBA}"/>
              </a:ext>
            </a:extLst>
          </p:cNvPr>
          <p:cNvGrpSpPr/>
          <p:nvPr/>
        </p:nvGrpSpPr>
        <p:grpSpPr>
          <a:xfrm>
            <a:off x="2894785" y="4763395"/>
            <a:ext cx="2117721" cy="1058562"/>
            <a:chOff x="3165060" y="4981326"/>
            <a:chExt cx="2117721" cy="1058562"/>
          </a:xfrm>
        </p:grpSpPr>
        <p:pic>
          <p:nvPicPr>
            <p:cNvPr id="38" name="Picture 2" descr="The life cycle of F. graminearum (sexual phase, G. zeae), causal agent of Fusarium head blight on wheat. Details of specific aspects of the cycle are discussed in the text. ">
              <a:extLst>
                <a:ext uri="{FF2B5EF4-FFF2-40B4-BE49-F238E27FC236}">
                  <a16:creationId xmlns:a16="http://schemas.microsoft.com/office/drawing/2014/main" id="{738C03B7-6F3B-41AE-B890-75C49C24A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0" t="71455" r="53244" b="14975"/>
            <a:stretch/>
          </p:blipFill>
          <p:spPr bwMode="auto">
            <a:xfrm>
              <a:off x="3207469" y="5172623"/>
              <a:ext cx="2060219" cy="8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96DC2C-064F-4A3B-A435-A223740FBD90}"/>
                </a:ext>
              </a:extLst>
            </p:cNvPr>
            <p:cNvSpPr/>
            <p:nvPr/>
          </p:nvSpPr>
          <p:spPr>
            <a:xfrm rot="21322740">
              <a:off x="3165060" y="4987991"/>
              <a:ext cx="733997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3BBC3F-2EEC-41D0-82FA-BC7961050644}"/>
                </a:ext>
              </a:extLst>
            </p:cNvPr>
            <p:cNvSpPr/>
            <p:nvPr/>
          </p:nvSpPr>
          <p:spPr>
            <a:xfrm rot="476848">
              <a:off x="4712776" y="4981326"/>
              <a:ext cx="570005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40E46E-5031-46EE-A99B-00DA0CAE38D7}"/>
              </a:ext>
            </a:extLst>
          </p:cNvPr>
          <p:cNvGrpSpPr/>
          <p:nvPr/>
        </p:nvGrpSpPr>
        <p:grpSpPr>
          <a:xfrm>
            <a:off x="2291508" y="3010964"/>
            <a:ext cx="1596682" cy="1683735"/>
            <a:chOff x="764399" y="2577109"/>
            <a:chExt cx="1596682" cy="1683735"/>
          </a:xfrm>
        </p:grpSpPr>
        <p:pic>
          <p:nvPicPr>
            <p:cNvPr id="37" name="Picture 2" descr="The life cycle of F. graminearum (sexual phase, G. zeae), causal agent of Fusarium head blight on wheat. Details of specific aspects of the cycle are discussed in the text. ">
              <a:extLst>
                <a:ext uri="{FF2B5EF4-FFF2-40B4-BE49-F238E27FC236}">
                  <a16:creationId xmlns:a16="http://schemas.microsoft.com/office/drawing/2014/main" id="{BC29591E-8A12-4AC1-8807-15252B091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65" r="82006" b="35912"/>
            <a:stretch/>
          </p:blipFill>
          <p:spPr bwMode="auto">
            <a:xfrm>
              <a:off x="764399" y="2783026"/>
              <a:ext cx="1456869" cy="147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030701A-7A50-442E-A8AE-EB664A16F5A2}"/>
                </a:ext>
              </a:extLst>
            </p:cNvPr>
            <p:cNvSpPr/>
            <p:nvPr/>
          </p:nvSpPr>
          <p:spPr>
            <a:xfrm rot="954495">
              <a:off x="1590135" y="2577109"/>
              <a:ext cx="770946" cy="411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616ABA4-D881-4981-A1F1-E85A6B3328B2}"/>
              </a:ext>
            </a:extLst>
          </p:cNvPr>
          <p:cNvGrpSpPr/>
          <p:nvPr/>
        </p:nvGrpSpPr>
        <p:grpSpPr>
          <a:xfrm rot="20807425" flipH="1">
            <a:off x="2506943" y="1199392"/>
            <a:ext cx="459624" cy="1302912"/>
            <a:chOff x="1727199" y="1884218"/>
            <a:chExt cx="544948" cy="154478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CCA001-D57A-493C-99B4-D9207078D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EACBD68-304B-4442-B16A-3C36F79DDD2E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3307DD-A98D-44A0-933D-7AD1B027ADAB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DCF8E6C-34BA-4F60-A80D-36F6AB275593}"/>
              </a:ext>
            </a:extLst>
          </p:cNvPr>
          <p:cNvGrpSpPr/>
          <p:nvPr/>
        </p:nvGrpSpPr>
        <p:grpSpPr>
          <a:xfrm rot="1678718">
            <a:off x="3210677" y="791966"/>
            <a:ext cx="459624" cy="1302912"/>
            <a:chOff x="1727199" y="1884218"/>
            <a:chExt cx="544948" cy="1544782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B6BA2CC-AA4A-4E8F-810C-4A207848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67" t="6323" r="76991" b="77071"/>
            <a:stretch/>
          </p:blipFill>
          <p:spPr>
            <a:xfrm>
              <a:off x="1834286" y="2200129"/>
              <a:ext cx="437861" cy="1138795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C71ADB9-EE22-4320-9B78-ED2A957C2EFA}"/>
                </a:ext>
              </a:extLst>
            </p:cNvPr>
            <p:cNvSpPr/>
            <p:nvPr/>
          </p:nvSpPr>
          <p:spPr>
            <a:xfrm>
              <a:off x="1727199" y="1884218"/>
              <a:ext cx="267855" cy="315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E9577D0-C654-43CF-A9B5-30B94C4D16E1}"/>
                </a:ext>
              </a:extLst>
            </p:cNvPr>
            <p:cNvSpPr/>
            <p:nvPr/>
          </p:nvSpPr>
          <p:spPr>
            <a:xfrm>
              <a:off x="1976582" y="3326460"/>
              <a:ext cx="295565" cy="102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D53D3C3-2754-4457-8941-93788B6DA087}"/>
              </a:ext>
            </a:extLst>
          </p:cNvPr>
          <p:cNvGrpSpPr/>
          <p:nvPr/>
        </p:nvGrpSpPr>
        <p:grpSpPr>
          <a:xfrm>
            <a:off x="2945371" y="4299919"/>
            <a:ext cx="599162" cy="741398"/>
            <a:chOff x="2278621" y="4338020"/>
            <a:chExt cx="599162" cy="74139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62F2EE3-0E13-4189-9738-CCC2251E6537}"/>
                </a:ext>
              </a:extLst>
            </p:cNvPr>
            <p:cNvCxnSpPr/>
            <p:nvPr/>
          </p:nvCxnSpPr>
          <p:spPr>
            <a:xfrm flipV="1">
              <a:off x="2866377" y="4338020"/>
              <a:ext cx="11406" cy="7413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C55C6B-DEF8-4DCD-9B03-389FD0D3FA5A}"/>
                </a:ext>
              </a:extLst>
            </p:cNvPr>
            <p:cNvCxnSpPr/>
            <p:nvPr/>
          </p:nvCxnSpPr>
          <p:spPr>
            <a:xfrm flipH="1" flipV="1">
              <a:off x="2278621" y="4811373"/>
              <a:ext cx="579018" cy="2680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AD0C7BA0-E8C1-4EA5-9F2C-AFB1C4D9C302}"/>
              </a:ext>
            </a:extLst>
          </p:cNvPr>
          <p:cNvSpPr/>
          <p:nvPr/>
        </p:nvSpPr>
        <p:spPr>
          <a:xfrm>
            <a:off x="-1698225" y="-13252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E2E2E"/>
                </a:solidFill>
                <a:latin typeface="Open Sans"/>
              </a:rPr>
              <a:t>The majority of the isolates of </a:t>
            </a:r>
            <a:r>
              <a:rPr lang="en-US" i="1" dirty="0">
                <a:solidFill>
                  <a:srgbClr val="2E2E2E"/>
                </a:solidFill>
                <a:latin typeface="Open Sans"/>
              </a:rPr>
              <a:t>F. </a:t>
            </a:r>
            <a:r>
              <a:rPr lang="en-US" i="1" dirty="0" err="1">
                <a:solidFill>
                  <a:srgbClr val="2E2E2E"/>
                </a:solidFill>
                <a:latin typeface="Open Sans"/>
              </a:rPr>
              <a:t>graminearum</a:t>
            </a:r>
            <a:r>
              <a:rPr lang="en-US" dirty="0">
                <a:solidFill>
                  <a:srgbClr val="2E2E2E"/>
                </a:solidFill>
                <a:latin typeface="Open Sans"/>
              </a:rPr>
              <a:t> are homothallic, meaning that they are able to sexually reproduce without a partner.</a:t>
            </a:r>
          </a:p>
          <a:p>
            <a:r>
              <a:rPr lang="en-US" dirty="0">
                <a:solidFill>
                  <a:srgbClr val="2E2E2E"/>
                </a:solidFill>
                <a:latin typeface="Open Sans"/>
              </a:rPr>
              <a:t>But they can “out-cross” with compatible partners. </a:t>
            </a:r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5E4018D-BD42-40D5-B9A0-C21687A95069}"/>
              </a:ext>
            </a:extLst>
          </p:cNvPr>
          <p:cNvGrpSpPr/>
          <p:nvPr/>
        </p:nvGrpSpPr>
        <p:grpSpPr>
          <a:xfrm>
            <a:off x="5418807" y="1371193"/>
            <a:ext cx="1332899" cy="3402079"/>
            <a:chOff x="5100987" y="2321592"/>
            <a:chExt cx="1332899" cy="3402079"/>
          </a:xfrm>
        </p:grpSpPr>
        <p:pic>
          <p:nvPicPr>
            <p:cNvPr id="96" name="Picture 2" descr="https://ohioline.osu.edu/sites/ohioline/files/imce/Plant_Pathology/PLPTH-CER-06_Fusarium%20Head%20Blight_2016-10.png">
              <a:extLst>
                <a:ext uri="{FF2B5EF4-FFF2-40B4-BE49-F238E27FC236}">
                  <a16:creationId xmlns:a16="http://schemas.microsoft.com/office/drawing/2014/main" id="{E3760802-42DC-436A-A0CA-CE70750C8A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0" t="49024" r="45008" b="6856"/>
            <a:stretch/>
          </p:blipFill>
          <p:spPr bwMode="auto">
            <a:xfrm>
              <a:off x="5275288" y="2597299"/>
              <a:ext cx="1158598" cy="312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94201DF-30E1-404E-B138-45C818EAF902}"/>
                </a:ext>
              </a:extLst>
            </p:cNvPr>
            <p:cNvSpPr/>
            <p:nvPr/>
          </p:nvSpPr>
          <p:spPr>
            <a:xfrm rot="21425486">
              <a:off x="5100987" y="2496637"/>
              <a:ext cx="715722" cy="1404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A70DF39-0F04-4716-AAF3-54D5CF5827D1}"/>
                </a:ext>
              </a:extLst>
            </p:cNvPr>
            <p:cNvSpPr/>
            <p:nvPr/>
          </p:nvSpPr>
          <p:spPr>
            <a:xfrm rot="21425486">
              <a:off x="5360620" y="2321592"/>
              <a:ext cx="715722" cy="792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2033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a3db7c4-caa0-4a4f-ba40-99e5cd7b458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396</Words>
  <Application>Microsoft Office PowerPoint</Application>
  <PresentationFormat>Widescreen</PresentationFormat>
  <Paragraphs>103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Open Sans</vt:lpstr>
      <vt:lpstr>Office Theme</vt:lpstr>
      <vt:lpstr>Fusarium graminearum</vt:lpstr>
      <vt:lpstr>Taxonomy, phylogeny, etc. </vt:lpstr>
      <vt:lpstr>PowerPoint Presentation</vt:lpstr>
      <vt:lpstr>Evolutionary  Neighborhood</vt:lpstr>
      <vt:lpstr>Evolutionary  Neighborhood</vt:lpstr>
      <vt:lpstr>Other important Fusarium species </vt:lpstr>
      <vt:lpstr>Disease Biology</vt:lpstr>
      <vt:lpstr>Fusarium head blight</vt:lpstr>
      <vt:lpstr>Life Cycle: Fusarium graminearum</vt:lpstr>
      <vt:lpstr>Fusarium head blight: Infection</vt:lpstr>
      <vt:lpstr>Fusarium head blight: in planta growth</vt:lpstr>
      <vt:lpstr>Fusarium head blight: in planta growth</vt:lpstr>
      <vt:lpstr>Plant defenses to filamentous pathogens</vt:lpstr>
      <vt:lpstr>Role secondary metabolites in Saprophytic phase</vt:lpstr>
      <vt:lpstr>Fg weapons: Secondary metabolites</vt:lpstr>
      <vt:lpstr>PowerPoint Presentation</vt:lpstr>
      <vt:lpstr>Fg weapons: Trichothecenes</vt:lpstr>
      <vt:lpstr>Biosynthesis of Trichothecenes (e.g.DON)</vt:lpstr>
      <vt:lpstr>Role of Trichothecenes in plant infection</vt:lpstr>
      <vt:lpstr>Post-harvest / storage &amp; Trichothecenes</vt:lpstr>
      <vt:lpstr>PowerPoint Presentation</vt:lpstr>
      <vt:lpstr>Nonribosomal peptide synthetases (NRPS)</vt:lpstr>
      <vt:lpstr>Nonribosomal peptide synthetases (NRPS)</vt:lpstr>
      <vt:lpstr>Nonribosomal peptide synthetases (NRPS)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Aspergillus</dc:title>
  <dc:creator>Tiffany Lowe-Power</dc:creator>
  <cp:lastModifiedBy>Tiffany Lowe-Power</cp:lastModifiedBy>
  <cp:revision>93</cp:revision>
  <dcterms:created xsi:type="dcterms:W3CDTF">2021-09-13T23:48:17Z</dcterms:created>
  <dcterms:modified xsi:type="dcterms:W3CDTF">2022-04-07T16:51:20Z</dcterms:modified>
</cp:coreProperties>
</file>